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3.7859968008558523E-2"/>
                  <c:y val="5.963879660588451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Bachelor’s</a:t>
                    </a:r>
                    <a:r>
                      <a:rPr lang="en-US" sz="900" baseline="0" dirty="0" smtClean="0"/>
                      <a:t> </a:t>
                    </a:r>
                    <a:r>
                      <a:rPr lang="en-US" sz="900" dirty="0" smtClean="0"/>
                      <a:t>Degree</a:t>
                    </a:r>
                    <a:r>
                      <a:rPr lang="en-US" sz="900" dirty="0"/>
                      <a:t>  
66%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1.75363079615048E-2"/>
                  <c:y val="5.3541848935549696E-2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'[Chart in Microsoft Office PowerPoint]Sheet1'!$B$13:$B$17</c:f>
              <c:strCache>
                <c:ptCount val="5"/>
                <c:pt idx="0">
                  <c:v>Bachelor’s Degree  </c:v>
                </c:pt>
                <c:pt idx="1">
                  <c:v>Graduate Diploma </c:v>
                </c:pt>
                <c:pt idx="2">
                  <c:v>Master’s Degree </c:v>
                </c:pt>
                <c:pt idx="3">
                  <c:v>Higher Graduate Diploma </c:v>
                </c:pt>
                <c:pt idx="4">
                  <c:v>Doctoral Degree </c:v>
                </c:pt>
              </c:strCache>
            </c:strRef>
          </c:cat>
          <c:val>
            <c:numRef>
              <c:f>'[Chart in Microsoft Office PowerPoint]Sheet1'!$C$13:$C$17</c:f>
              <c:numCache>
                <c:formatCode>General</c:formatCode>
                <c:ptCount val="5"/>
                <c:pt idx="0" formatCode="#,##0">
                  <c:v>26305</c:v>
                </c:pt>
                <c:pt idx="1">
                  <c:v>51</c:v>
                </c:pt>
                <c:pt idx="2" formatCode="#,##0">
                  <c:v>10092</c:v>
                </c:pt>
                <c:pt idx="3">
                  <c:v>628</c:v>
                </c:pt>
                <c:pt idx="4" formatCode="#,##0">
                  <c:v>2674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>
          <a:latin typeface="Courier New" pitchFamily="49" charset="0"/>
          <a:cs typeface="Courier New" pitchFamily="49" charset="0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0"/>
            <c:spPr>
              <a:solidFill>
                <a:schemeClr val="accent6"/>
              </a:solidFill>
              <a:ln w="254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-0.11463685599222342"/>
                  <c:y val="-0.1629371276781359"/>
                </c:manualLayout>
              </c:layout>
              <c:tx>
                <c:rich>
                  <a:bodyPr/>
                  <a:lstStyle/>
                  <a:p>
                    <a:pPr>
                      <a:defRPr sz="1000">
                        <a:latin typeface="Courier New" pitchFamily="49" charset="0"/>
                        <a:cs typeface="Courier New" pitchFamily="49" charset="0"/>
                      </a:defRPr>
                    </a:pPr>
                    <a:r>
                      <a:rPr lang="en-US" sz="800" dirty="0"/>
                      <a:t>Academic</a:t>
                    </a:r>
                    <a:r>
                      <a:rPr lang="en-US" dirty="0"/>
                      <a:t> Staffs
36%</a:t>
                    </a: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7.4954867379530624E-2"/>
                  <c:y val="0.13709207054575753"/>
                </c:manualLayout>
              </c:layout>
              <c:spPr/>
              <c:txPr>
                <a:bodyPr/>
                <a:lstStyle/>
                <a:p>
                  <a:pPr>
                    <a:defRPr sz="1050"/>
                  </a:pPr>
                  <a:endParaRPr lang="th-TH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'[Chart in Microsoft Office PowerPoint]Sheet1'!$B$45:$B$46</c:f>
              <c:strCache>
                <c:ptCount val="2"/>
                <c:pt idx="0">
                  <c:v>Academic Staffs</c:v>
                </c:pt>
                <c:pt idx="1">
                  <c:v>Other Staffs</c:v>
                </c:pt>
              </c:strCache>
            </c:strRef>
          </c:cat>
          <c:val>
            <c:numRef>
              <c:f>'[Chart in Microsoft Office PowerPoint]Sheet1'!$C$45:$C$46</c:f>
              <c:numCache>
                <c:formatCode>#,##0</c:formatCode>
                <c:ptCount val="2"/>
                <c:pt idx="0">
                  <c:v>2856</c:v>
                </c:pt>
                <c:pt idx="1">
                  <c:v>5156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urier New" pitchFamily="49" charset="0"/>
          <a:cs typeface="Courier New" pitchFamily="49" charset="0"/>
        </a:defRPr>
      </a:pPr>
      <a:endParaRPr lang="th-TH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-7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09150"/>
            <a:ext cx="7772400" cy="1152160"/>
          </a:xfrm>
          <a:solidFill>
            <a:srgbClr val="FFFFFF">
              <a:alpha val="80000"/>
            </a:srgbClr>
          </a:solidFill>
        </p:spPr>
        <p:txBody>
          <a:bodyPr>
            <a:normAutofit/>
          </a:bodyPr>
          <a:lstStyle>
            <a:lvl1pPr>
              <a:defRPr sz="2800" b="1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55830"/>
            <a:ext cx="6400800" cy="481560"/>
          </a:xfrm>
          <a:solidFill>
            <a:srgbClr val="FFFFFF">
              <a:alpha val="80000"/>
            </a:srgbClr>
          </a:solidFill>
        </p:spPr>
        <p:txBody>
          <a:bodyPr>
            <a:normAutofit/>
          </a:bodyPr>
          <a:lstStyle>
            <a:lvl1pPr marL="0" indent="0" algn="ctr">
              <a:buNone/>
              <a:defRPr sz="2000" b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2775-CEAF-4839-9E62-112EB02B3D2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0B21-B68E-48F6-ACAA-C9B2CDFC14B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2775-CEAF-4839-9E62-112EB02B3D2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0B21-B68E-48F6-ACAA-C9B2CDFC14B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36640"/>
            <a:ext cx="2057400" cy="5289523"/>
          </a:xfrm>
          <a:solidFill>
            <a:srgbClr val="FFFFFF">
              <a:alpha val="69804"/>
            </a:srgbClr>
          </a:solidFill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36640"/>
            <a:ext cx="6019800" cy="52895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2775-CEAF-4839-9E62-112EB02B3D2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0B21-B68E-48F6-ACAA-C9B2CDFC14B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-7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FFFF">
              <a:alpha val="69804"/>
            </a:srgbClr>
          </a:solidFill>
        </p:spPr>
        <p:txBody>
          <a:bodyPr>
            <a:normAutofit/>
          </a:bodyPr>
          <a:lstStyle>
            <a:lvl1pPr>
              <a:defRPr sz="1800" b="1">
                <a:latin typeface="Courier New" pitchFamily="49" charset="0"/>
              </a:defRPr>
            </a:lvl1pPr>
            <a:lvl2pPr>
              <a:defRPr sz="1800" b="1">
                <a:latin typeface="Courier New" pitchFamily="49" charset="0"/>
              </a:defRPr>
            </a:lvl2pPr>
            <a:lvl3pPr>
              <a:defRPr sz="1800" b="1">
                <a:latin typeface="Courier New" pitchFamily="49" charset="0"/>
              </a:defRPr>
            </a:lvl3pPr>
            <a:lvl4pPr>
              <a:defRPr sz="1800" b="1">
                <a:latin typeface="Courier New" pitchFamily="49" charset="0"/>
              </a:defRPr>
            </a:lvl4pPr>
            <a:lvl5pPr>
              <a:defRPr sz="1800" b="1">
                <a:latin typeface="Courier New" pitchFamily="49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2775-CEAF-4839-9E62-112EB02B3D2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0B21-B68E-48F6-ACAA-C9B2CDFC14B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55285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05267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2775-CEAF-4839-9E62-112EB02B3D2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0B21-B68E-48F6-ACAA-C9B2CDFC14B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2775-CEAF-4839-9E62-112EB02B3D2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0B21-B68E-48F6-ACAA-C9B2CDFC14B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2775-CEAF-4839-9E62-112EB02B3D2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0B21-B68E-48F6-ACAA-C9B2CDFC14B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2775-CEAF-4839-9E62-112EB02B3D2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0B21-B68E-48F6-ACAA-C9B2CDFC14B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2775-CEAF-4839-9E62-112EB02B3D2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0B21-B68E-48F6-ACAA-C9B2CDFC14B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2775-CEAF-4839-9E62-112EB02B3D2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0B21-B68E-48F6-ACAA-C9B2CDFC14B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solidFill>
            <a:srgbClr val="FFFFFF">
              <a:alpha val="69804"/>
            </a:srgbClr>
          </a:solidFill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6639"/>
            <a:ext cx="5486400" cy="38909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2775-CEAF-4839-9E62-112EB02B3D2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0B21-B68E-48F6-ACAA-C9B2CDFC14B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-7-1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12775-CEAF-4839-9E62-112EB02B3D2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B0B21-B68E-48F6-ACAA-C9B2CDFC14B5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chemeClr val="accent6">
              <a:lumMod val="75000"/>
            </a:schemeClr>
          </a:solidFill>
          <a:latin typeface="Courier New" pitchFamily="49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b="1" kern="1200">
          <a:solidFill>
            <a:schemeClr val="tx1"/>
          </a:solidFill>
          <a:latin typeface="Courier New" pitchFamily="49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b="1" kern="1200">
          <a:solidFill>
            <a:schemeClr val="tx1"/>
          </a:solidFill>
          <a:latin typeface="Courier New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b="1" kern="1200">
          <a:solidFill>
            <a:schemeClr val="tx1"/>
          </a:solidFill>
          <a:latin typeface="Courier New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b="1" kern="1200">
          <a:solidFill>
            <a:schemeClr val="tx1"/>
          </a:solidFill>
          <a:latin typeface="Courier New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b="1" kern="1200">
          <a:solidFill>
            <a:schemeClr val="tx1"/>
          </a:solidFill>
          <a:latin typeface="Courier New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at A Glance</a:t>
            </a:r>
            <a:endParaRPr lang="th-TH" dirty="0"/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</p:nvPr>
        </p:nvGraphicFramePr>
        <p:xfrm>
          <a:off x="395420" y="1628744"/>
          <a:ext cx="8497180" cy="489668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71450"/>
                <a:gridCol w="5725730"/>
              </a:tblGrid>
              <a:tr h="497320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ourier New" pitchFamily="49" charset="0"/>
                          <a:cs typeface="Courier New" pitchFamily="49" charset="0"/>
                        </a:rPr>
                        <a:t>Name</a:t>
                      </a:r>
                      <a:endParaRPr lang="th-TH" sz="20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Courier New" pitchFamily="49" charset="0"/>
                          <a:cs typeface="Courier New" pitchFamily="49" charset="0"/>
                        </a:rPr>
                        <a:t>Chulalongkorn</a:t>
                      </a:r>
                      <a:r>
                        <a:rPr lang="en-US" sz="2000" baseline="0" dirty="0" smtClean="0">
                          <a:latin typeface="Courier New" pitchFamily="49" charset="0"/>
                          <a:cs typeface="Courier New" pitchFamily="49" charset="0"/>
                        </a:rPr>
                        <a:t> University</a:t>
                      </a:r>
                      <a:endParaRPr lang="th-TH" sz="20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  <a:tr h="497320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urier New" pitchFamily="49" charset="0"/>
                          <a:cs typeface="Courier New" pitchFamily="49" charset="0"/>
                        </a:rPr>
                        <a:t>Established</a:t>
                      </a:r>
                      <a:endParaRPr lang="th-TH" sz="20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1917 </a:t>
                      </a:r>
                      <a:endParaRPr lang="en-US" sz="2000" kern="1200" baseline="0" dirty="0" smtClean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</a:tr>
              <a:tr h="879873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urier New" pitchFamily="49" charset="0"/>
                          <a:cs typeface="Courier New" pitchFamily="49" charset="0"/>
                        </a:rPr>
                        <a:t>Area</a:t>
                      </a:r>
                      <a:endParaRPr lang="th-TH" sz="20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456 acres</a:t>
                      </a:r>
                      <a:r>
                        <a:rPr lang="en-US" sz="2000" kern="1200" baseline="0" dirty="0" smtClean="0">
                          <a:latin typeface="Courier New" pitchFamily="49" charset="0"/>
                          <a:cs typeface="Courier New" pitchFamily="49" charset="0"/>
                        </a:rPr>
                        <a:t> </a:t>
                      </a:r>
                    </a:p>
                    <a:p>
                      <a:r>
                        <a:rPr lang="en-US" sz="2000" kern="1200" baseline="0" dirty="0" smtClean="0">
                          <a:latin typeface="Courier New" pitchFamily="49" charset="0"/>
                          <a:cs typeface="Courier New" pitchFamily="49" charset="0"/>
                        </a:rPr>
                        <a:t>(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Approximately 1,844,800 m</a:t>
                      </a:r>
                      <a:r>
                        <a:rPr lang="en-US" sz="2000" kern="1200" baseline="30000" dirty="0" smtClean="0">
                          <a:latin typeface="Courier New" pitchFamily="49" charset="0"/>
                          <a:cs typeface="Courier New" pitchFamily="49" charset="0"/>
                        </a:rPr>
                        <a:t>2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)</a:t>
                      </a:r>
                      <a:endParaRPr lang="th-TH" sz="20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  <a:tr h="879873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urier New" pitchFamily="49" charset="0"/>
                          <a:cs typeface="Courier New" pitchFamily="49" charset="0"/>
                        </a:rPr>
                        <a:t>Location</a:t>
                      </a:r>
                      <a:endParaRPr lang="th-TH" sz="20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254 </a:t>
                      </a:r>
                      <a:r>
                        <a:rPr lang="en-US" sz="20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Phayathai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 Road, </a:t>
                      </a:r>
                      <a:r>
                        <a:rPr lang="en-US" sz="20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Pathumwan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, Bangkok, Thailand</a:t>
                      </a:r>
                      <a:endParaRPr lang="th-TH" sz="20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  <a:tr h="1644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urier New" pitchFamily="49" charset="0"/>
                          <a:cs typeface="Courier New" pitchFamily="49" charset="0"/>
                        </a:rPr>
                        <a:t>Vision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urier New" pitchFamily="49" charset="0"/>
                          <a:cs typeface="Courier New" pitchFamily="49" charset="0"/>
                        </a:rPr>
                        <a:t>2012-2017</a:t>
                      </a:r>
                      <a:endParaRPr lang="th-TH" sz="20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Chulalongkorn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 University is Thailand’s source of knowledge and reference, a guiding light of wisdom for sustainable development.</a:t>
                      </a:r>
                      <a:endParaRPr lang="th-TH" sz="20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  <a:tr h="497320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urier New" pitchFamily="49" charset="0"/>
                          <a:cs typeface="Courier New" pitchFamily="49" charset="0"/>
                        </a:rPr>
                        <a:t>CU President</a:t>
                      </a:r>
                      <a:endParaRPr lang="th-TH" sz="2000" b="1" dirty="0">
                        <a:latin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Professor </a:t>
                      </a:r>
                      <a:r>
                        <a:rPr lang="en-US" sz="20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Pirom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 </a:t>
                      </a:r>
                      <a:r>
                        <a:rPr lang="en-US" sz="2000" kern="1200" dirty="0" err="1" smtClean="0">
                          <a:latin typeface="Courier New" pitchFamily="49" charset="0"/>
                          <a:cs typeface="Courier New" pitchFamily="49" charset="0"/>
                        </a:rPr>
                        <a:t>Kamolratanakul</a:t>
                      </a:r>
                      <a:r>
                        <a:rPr lang="en-US" sz="2000" kern="1200" dirty="0" smtClean="0">
                          <a:latin typeface="Courier New" pitchFamily="49" charset="0"/>
                          <a:cs typeface="Courier New" pitchFamily="49" charset="0"/>
                        </a:rPr>
                        <a:t> ,M.D.</a:t>
                      </a:r>
                      <a:endParaRPr lang="th-TH" sz="2000" b="0" dirty="0">
                        <a:latin typeface="Courier New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Map</a:t>
            </a:r>
            <a:endParaRPr lang="th-TH" dirty="0"/>
          </a:p>
        </p:txBody>
      </p:sp>
      <p:pic>
        <p:nvPicPr>
          <p:cNvPr id="4" name="Picture 4" descr="02_AW_map_CU_in-May final_c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440" y="1124680"/>
            <a:ext cx="8065120" cy="5582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420" y="666206"/>
            <a:ext cx="3816530" cy="1143000"/>
          </a:xfrm>
        </p:spPr>
        <p:txBody>
          <a:bodyPr/>
          <a:lstStyle/>
          <a:p>
            <a:r>
              <a:rPr lang="en-US" sz="2400" dirty="0" smtClean="0"/>
              <a:t>Number of Students</a:t>
            </a:r>
            <a:endParaRPr lang="th-TH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95420" y="4756698"/>
          <a:ext cx="4392610" cy="1956978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2876819"/>
                <a:gridCol w="1515791"/>
              </a:tblGrid>
              <a:tr h="36005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Bachelor’s Degree 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Courier New" pitchFamily="49" charset="0"/>
                        </a:rPr>
                        <a:t>26,305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3342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urier New" pitchFamily="49" charset="0"/>
                        </a:rPr>
                        <a:t>51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urier New" pitchFamily="49" charset="0"/>
                          <a:cs typeface="Courier New" pitchFamily="49" charset="0"/>
                        </a:rPr>
                        <a:t>Master’s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urier New" pitchFamily="49" charset="0"/>
                        </a:rPr>
                        <a:t>10,092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Higher 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urier New" pitchFamily="49" charset="0"/>
                        </a:rPr>
                        <a:t>628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urier New" pitchFamily="49" charset="0"/>
                          <a:cs typeface="Courier New" pitchFamily="49" charset="0"/>
                        </a:rPr>
                        <a:t>Doctoral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Courier New" pitchFamily="49" charset="0"/>
                        </a:rPr>
                        <a:t>2,674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Total of Students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urier New" pitchFamily="49" charset="0"/>
                        </a:rPr>
                        <a:t>39,750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683460" y="1876298"/>
          <a:ext cx="388854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5472760" y="1848818"/>
          <a:ext cx="288040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076070" y="4747690"/>
          <a:ext cx="3807294" cy="771525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2493482"/>
                <a:gridCol w="1313812"/>
              </a:tblGrid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Academic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latin typeface="Courier New" pitchFamily="49" charset="0"/>
                        </a:rPr>
                        <a:t>2,856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Courier New" pitchFamily="49" charset="0"/>
                          <a:cs typeface="Courier New" pitchFamily="49" charset="0"/>
                        </a:rPr>
                        <a:t>Other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latin typeface="Courier New" pitchFamily="49" charset="0"/>
                        </a:rPr>
                        <a:t>5,156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Total of Personnel 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urier New" pitchFamily="49" charset="0"/>
                        </a:rPr>
                        <a:t>8,012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urier New" pitchFamily="49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4932050" y="647962"/>
            <a:ext cx="381653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+mj-cs"/>
              </a:rPr>
              <a:t>Number of Personnel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52400" y="5661310"/>
            <a:ext cx="1423788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i="1" dirty="0" smtClean="0">
                <a:latin typeface="Cordia New" pitchFamily="34" charset="-34"/>
                <a:ea typeface="Arial Unicode MS" pitchFamily="34" charset="-128"/>
                <a:cs typeface="Cordia New" pitchFamily="34" charset="-34"/>
              </a:rPr>
              <a:t>*Information as of 2013</a:t>
            </a:r>
            <a:endParaRPr lang="th-TH" sz="1400" i="1" dirty="0">
              <a:latin typeface="Cordia New" pitchFamily="34" charset="-34"/>
              <a:ea typeface="Arial Unicode MS" pitchFamily="34" charset="-128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Colorful Bangkok</a:t>
            </a:r>
            <a:endParaRPr lang="th-TH" dirty="0"/>
          </a:p>
        </p:txBody>
      </p:sp>
      <p:pic>
        <p:nvPicPr>
          <p:cNvPr id="4" name="Picture 3" descr="watpo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420" y="1340710"/>
            <a:ext cx="4044730" cy="2696486"/>
          </a:xfrm>
          <a:prstGeom prst="rect">
            <a:avLst/>
          </a:prstGeom>
        </p:spPr>
      </p:pic>
      <p:pic>
        <p:nvPicPr>
          <p:cNvPr id="5" name="Picture 4" descr="B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2160" y="4095562"/>
            <a:ext cx="4044730" cy="2696486"/>
          </a:xfrm>
          <a:prstGeom prst="rect">
            <a:avLst/>
          </a:prstGeom>
        </p:spPr>
      </p:pic>
      <p:pic>
        <p:nvPicPr>
          <p:cNvPr id="6" name="Picture 5" descr="Marb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12160" y="1340710"/>
            <a:ext cx="4044730" cy="2696486"/>
          </a:xfrm>
          <a:prstGeom prst="rect">
            <a:avLst/>
          </a:prstGeom>
        </p:spPr>
      </p:pic>
      <p:pic>
        <p:nvPicPr>
          <p:cNvPr id="7" name="Picture 6" descr="MB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420" y="4126219"/>
            <a:ext cx="4044730" cy="26964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Chulalongkorn</a:t>
            </a:r>
            <a:r>
              <a:rPr lang="en-US" dirty="0" smtClean="0"/>
              <a:t> University Campus</a:t>
            </a:r>
            <a:endParaRPr lang="th-TH" dirty="0"/>
          </a:p>
        </p:txBody>
      </p:sp>
      <p:pic>
        <p:nvPicPr>
          <p:cNvPr id="4" name="Picture 2" descr="Z:\CICC\Nim\Gallery CU pic\รูปจุฬาฯ\Building around CU\as a logo\Building_04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0" y="1508733"/>
            <a:ext cx="3816529" cy="2544353"/>
          </a:xfrm>
          <a:prstGeom prst="rect">
            <a:avLst/>
          </a:prstGeom>
          <a:noFill/>
        </p:spPr>
      </p:pic>
      <p:pic>
        <p:nvPicPr>
          <p:cNvPr id="5" name="Picture 3" descr="Z:\CICC\Nim\Gallery CU pic\รูปจุฬาฯ\ปอพ\as a logo\Building_0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451" y="4125097"/>
            <a:ext cx="3816529" cy="2544353"/>
          </a:xfrm>
          <a:prstGeom prst="rect">
            <a:avLst/>
          </a:prstGeom>
          <a:noFill/>
        </p:spPr>
      </p:pic>
      <p:pic>
        <p:nvPicPr>
          <p:cNvPr id="6" name="Picture 4" descr="Z:\CICC\Nim\Gallery CU pic\รูปจุฬาฯ\Building_00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451" y="1508733"/>
            <a:ext cx="3816529" cy="2544353"/>
          </a:xfrm>
          <a:prstGeom prst="rect">
            <a:avLst/>
          </a:prstGeom>
          <a:noFill/>
        </p:spPr>
      </p:pic>
      <p:pic>
        <p:nvPicPr>
          <p:cNvPr id="7" name="Picture 5" descr="Z:\CICC\Nim\Gallery CU pic\รูปจุฬาฯ\ศูนย์กีฬา\as a logo\Building_03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0" y="4125097"/>
            <a:ext cx="3816529" cy="2544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th-TH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611450" y="1484730"/>
            <a:ext cx="8209140" cy="2554545"/>
          </a:xfrm>
          <a:prstGeom prst="rect">
            <a:avLst/>
          </a:prstGeom>
          <a:solidFill>
            <a:srgbClr val="FFFFFF">
              <a:alpha val="80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Address:	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Chulalongkorn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University, </a:t>
            </a:r>
            <a:endParaRPr lang="en-US" sz="20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Phyathai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Road, 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Pathumwan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			Bangkok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, Thailand 10330</a:t>
            </a:r>
          </a:p>
          <a:p>
            <a:endParaRPr lang="en-US" sz="2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Telephone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:	+66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2 218 3335</a:t>
            </a: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Fax: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	+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66 2 216 1299</a:t>
            </a: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E-mail: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u="sng" dirty="0" smtClean="0">
                <a:latin typeface="Courier New" pitchFamily="49" charset="0"/>
                <a:cs typeface="Courier New" pitchFamily="49" charset="0"/>
              </a:rPr>
              <a:t>cicc@chula.ac.th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2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Website: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u="sng" dirty="0" smtClean="0">
                <a:latin typeface="Courier New" pitchFamily="49" charset="0"/>
                <a:cs typeface="Courier New" pitchFamily="49" charset="0"/>
              </a:rPr>
              <a:t>www.chula.ac.th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20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116</Words>
  <Application>Microsoft Office PowerPoint</Application>
  <PresentationFormat>On-screen Show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CU at A Glance</vt:lpstr>
      <vt:lpstr>CU Map</vt:lpstr>
      <vt:lpstr>Number of Students</vt:lpstr>
      <vt:lpstr>Colorful Bangkok</vt:lpstr>
      <vt:lpstr>Chulalongkorn University Campus</vt:lpstr>
      <vt:lpstr>Contact Information</vt:lpstr>
    </vt:vector>
  </TitlesOfParts>
  <Company>iLLUSiON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CasperX</dc:creator>
  <cp:lastModifiedBy>CasperX</cp:lastModifiedBy>
  <cp:revision>13</cp:revision>
  <dcterms:created xsi:type="dcterms:W3CDTF">2014-08-27T10:08:06Z</dcterms:created>
  <dcterms:modified xsi:type="dcterms:W3CDTF">2014-09-11T07:37:05Z</dcterms:modified>
</cp:coreProperties>
</file>