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3.7859968008558564E-2"/>
                  <c:y val="5.963879660588451E-2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Bachelor’s</a:t>
                    </a:r>
                    <a:r>
                      <a:rPr lang="en-US" sz="1200" baseline="0" dirty="0" smtClean="0"/>
                      <a:t> </a:t>
                    </a:r>
                    <a:r>
                      <a:rPr lang="en-US" sz="1200" dirty="0" smtClean="0"/>
                      <a:t>Degree</a:t>
                    </a:r>
                    <a:r>
                      <a:rPr lang="en-US" sz="1200" dirty="0"/>
                      <a:t>  
66%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1.7536307961504797E-2"/>
                  <c:y val="5.3541848935549696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200"/>
                </a:pPr>
                <a:endParaRPr lang="th-TH"/>
              </a:p>
            </c:txPr>
            <c:showCatName val="1"/>
            <c:showPercent val="1"/>
            <c:showLeaderLines val="1"/>
          </c:dLbls>
          <c:cat>
            <c:strRef>
              <c:f>'[Chart in Microsoft Office PowerPoint]Sheet1'!$B$13:$B$17</c:f>
              <c:strCache>
                <c:ptCount val="5"/>
                <c:pt idx="0">
                  <c:v>Bachelor’s Degree  </c:v>
                </c:pt>
                <c:pt idx="1">
                  <c:v>Graduate Diploma </c:v>
                </c:pt>
                <c:pt idx="2">
                  <c:v>Master’s Degree </c:v>
                </c:pt>
                <c:pt idx="3">
                  <c:v>Higher Graduate Diploma </c:v>
                </c:pt>
                <c:pt idx="4">
                  <c:v>Doctoral Degree </c:v>
                </c:pt>
              </c:strCache>
            </c:strRef>
          </c:cat>
          <c:val>
            <c:numRef>
              <c:f>'[Chart in Microsoft Office PowerPoint]Sheet1'!$C$13:$C$17</c:f>
              <c:numCache>
                <c:formatCode>General</c:formatCode>
                <c:ptCount val="5"/>
                <c:pt idx="0" formatCode="#,##0">
                  <c:v>26305</c:v>
                </c:pt>
                <c:pt idx="1">
                  <c:v>51</c:v>
                </c:pt>
                <c:pt idx="2" formatCode="#,##0">
                  <c:v>10092</c:v>
                </c:pt>
                <c:pt idx="3">
                  <c:v>628</c:v>
                </c:pt>
                <c:pt idx="4" formatCode="#,##0">
                  <c:v>2674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rdia New" pitchFamily="34" charset="-34"/>
          <a:cs typeface="Cordia New" pitchFamily="34" charset="-34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0"/>
            <c:spPr>
              <a:solidFill>
                <a:schemeClr val="accent6"/>
              </a:solidFill>
              <a:ln w="254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-0.11463685599222342"/>
                  <c:y val="-0.1629371276781359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>
                        <a:latin typeface="Cordia New" pitchFamily="34" charset="-34"/>
                        <a:cs typeface="Cordia New" pitchFamily="34" charset="-34"/>
                      </a:rPr>
                      <a:t>A</a:t>
                    </a:r>
                    <a:r>
                      <a:rPr lang="en-US" sz="1200" dirty="0"/>
                      <a:t>cademic </a:t>
                    </a:r>
                    <a:r>
                      <a:rPr lang="en-US" dirty="0"/>
                      <a:t>Staffs
36%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7.4954867379530624E-2"/>
                  <c:y val="0.13709207054575753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200">
                    <a:latin typeface="Cordia New" pitchFamily="34" charset="-34"/>
                    <a:cs typeface="Cordia New" pitchFamily="34" charset="-34"/>
                  </a:defRPr>
                </a:pPr>
                <a:endParaRPr lang="th-TH"/>
              </a:p>
            </c:txPr>
            <c:showCatName val="1"/>
            <c:showPercent val="1"/>
            <c:showLeaderLines val="1"/>
          </c:dLbls>
          <c:cat>
            <c:strRef>
              <c:f>'[Chart in Microsoft Office PowerPoint]Sheet1'!$B$45:$B$46</c:f>
              <c:strCache>
                <c:ptCount val="2"/>
                <c:pt idx="0">
                  <c:v>Academic Staffs</c:v>
                </c:pt>
                <c:pt idx="1">
                  <c:v>Other Staffs</c:v>
                </c:pt>
              </c:strCache>
            </c:strRef>
          </c:cat>
          <c:val>
            <c:numRef>
              <c:f>'[Chart in Microsoft Office PowerPoint]Sheet1'!$C$45:$C$46</c:f>
              <c:numCache>
                <c:formatCode>#,##0</c:formatCode>
                <c:ptCount val="2"/>
                <c:pt idx="0">
                  <c:v>2856</c:v>
                </c:pt>
                <c:pt idx="1">
                  <c:v>5156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urier New" pitchFamily="49" charset="0"/>
          <a:cs typeface="Courier New" pitchFamily="49" charset="0"/>
        </a:defRPr>
      </a:pPr>
      <a:endParaRPr lang="th-TH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i="0">
                <a:solidFill>
                  <a:schemeClr val="accent1">
                    <a:lumMod val="75000"/>
                  </a:schemeClr>
                </a:solidFill>
                <a:latin typeface="Cordia New" pitchFamily="34" charset="-34"/>
                <a:cs typeface="Cordia New" pitchFamily="34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5E97-0953-4CB3-A01E-42B789EE6D77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705F7-7DF2-4458-9BBE-20AA800206D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5E97-0953-4CB3-A01E-42B789EE6D77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705F7-7DF2-4458-9BBE-20AA800206D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4630"/>
            <a:ext cx="2057400" cy="5361533"/>
          </a:xfrm>
        </p:spPr>
        <p:txBody>
          <a:bodyPr vert="eaVert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91600" y="764630"/>
            <a:ext cx="4785400" cy="53615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5E97-0953-4CB3-A01E-42B789EE6D77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705F7-7DF2-4458-9BBE-20AA800206D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5E97-0953-4CB3-A01E-42B789EE6D77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705F7-7DF2-4458-9BBE-20AA800206D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09" y="4406900"/>
            <a:ext cx="673110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63609" y="2906713"/>
            <a:ext cx="673110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5E97-0953-4CB3-A01E-42B789EE6D77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705F7-7DF2-4458-9BBE-20AA800206D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95790" y="1916790"/>
            <a:ext cx="3452290" cy="420937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2100" y="1916790"/>
            <a:ext cx="3394700" cy="420937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5E97-0953-4CB3-A01E-42B789EE6D77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705F7-7DF2-4458-9BBE-20AA800206D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1600" y="1988800"/>
            <a:ext cx="3384470" cy="5644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91600" y="2636891"/>
            <a:ext cx="3384470" cy="36005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03604" y="1988800"/>
            <a:ext cx="3385799" cy="5644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03604" y="2636891"/>
            <a:ext cx="3385799" cy="36005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5E97-0953-4CB3-A01E-42B789EE6D77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705F7-7DF2-4458-9BBE-20AA800206D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5E97-0953-4CB3-A01E-42B789EE6D77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705F7-7DF2-4458-9BBE-20AA800206D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5E97-0953-4CB3-A01E-42B789EE6D77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705F7-7DF2-4458-9BBE-20AA800206D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10" y="273050"/>
            <a:ext cx="259236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7980" y="1412720"/>
            <a:ext cx="4258820" cy="471344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10" y="1435100"/>
            <a:ext cx="259236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5E97-0953-4CB3-A01E-42B789EE6D77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705F7-7DF2-4458-9BBE-20AA800206D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5E97-0953-4CB3-A01E-42B789EE6D77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705F7-7DF2-4458-9BBE-20AA800206D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02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1600" y="692620"/>
            <a:ext cx="6995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1600" y="1916790"/>
            <a:ext cx="6995200" cy="42093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25E97-0953-4CB3-A01E-42B789EE6D77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705F7-7DF2-4458-9BBE-20AA800206D0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1" kern="1200">
          <a:solidFill>
            <a:schemeClr val="accent1">
              <a:lumMod val="75000"/>
            </a:schemeClr>
          </a:solidFill>
          <a:latin typeface="Cordia New" pitchFamily="34" charset="-34"/>
          <a:ea typeface="+mj-ea"/>
          <a:cs typeface="Cordia New" pitchFamily="34" charset="-34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at A Glance</a:t>
            </a:r>
            <a:endParaRPr lang="th-TH" dirty="0"/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</p:nvPr>
        </p:nvGraphicFramePr>
        <p:xfrm>
          <a:off x="1763688" y="1628747"/>
          <a:ext cx="7128912" cy="388854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57578"/>
                <a:gridCol w="5571334"/>
              </a:tblGrid>
              <a:tr h="515827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Name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Cordia New" pitchFamily="34" charset="-34"/>
                          <a:cs typeface="Cordia New" pitchFamily="34" charset="-34"/>
                        </a:rPr>
                        <a:t>Chulalongkorn</a:t>
                      </a:r>
                      <a:r>
                        <a:rPr lang="en-US" sz="20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 University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515827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Established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1917 </a:t>
                      </a:r>
                      <a:endParaRPr lang="en-US" sz="2000" kern="1200" baseline="0" dirty="0" smtClean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912617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Area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456 acres</a:t>
                      </a:r>
                      <a:r>
                        <a:rPr lang="en-US" sz="2000" kern="12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</a:p>
                    <a:p>
                      <a:r>
                        <a:rPr lang="en-US" sz="2000" kern="12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(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Approximately 1,844,800 m</a:t>
                      </a:r>
                      <a:r>
                        <a:rPr lang="en-US" sz="2000" kern="1200" baseline="30000" dirty="0" smtClean="0"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)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515827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Location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254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Phayathai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Road,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Pathumwan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, Bangkok, Thailand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9126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Vision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2012-2017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Chulalongkorn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University is Thailand’s source of knowledge and reference, a guiding light of wisdom for sustainable development.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515827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CU President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Professor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Pirom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Kamolratanakul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,M.D.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Map</a:t>
            </a:r>
            <a:endParaRPr lang="th-TH" dirty="0"/>
          </a:p>
        </p:txBody>
      </p:sp>
      <p:pic>
        <p:nvPicPr>
          <p:cNvPr id="5" name="Picture 4" descr="02_AW_map_CU_in-May final_c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00808"/>
            <a:ext cx="7282007" cy="504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339652" y="260648"/>
            <a:ext cx="3240450" cy="1143000"/>
          </a:xfrm>
        </p:spPr>
        <p:txBody>
          <a:bodyPr/>
          <a:lstStyle/>
          <a:p>
            <a:r>
              <a:rPr lang="en-US" sz="2400" dirty="0" smtClean="0"/>
              <a:t>Number of Students</a:t>
            </a:r>
            <a:endParaRPr lang="th-TH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051612" y="4351140"/>
          <a:ext cx="3888540" cy="1956978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2546692"/>
                <a:gridCol w="1341848"/>
              </a:tblGrid>
              <a:tr h="36005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Bachelor’s Degree 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26,305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3342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51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Master’s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10,092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Higher 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628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Doctoral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2,674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Total of Students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39,750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2051612" y="1470740"/>
          <a:ext cx="388854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6084168" y="2492896"/>
          <a:ext cx="288040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012160" y="5537901"/>
          <a:ext cx="3024562" cy="771525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1980853"/>
                <a:gridCol w="1043709"/>
              </a:tblGrid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Academic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2,856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Other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5,156</a:t>
                      </a:r>
                      <a:endParaRPr lang="th-TH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Total of Personnel 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8,012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6217882" y="1196716"/>
            <a:ext cx="26025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ordia New" pitchFamily="34" charset="-34"/>
                <a:ea typeface="+mj-ea"/>
                <a:cs typeface="Cordia New" pitchFamily="34" charset="-34"/>
              </a:rPr>
              <a:t>Number of Personnel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ordia New" pitchFamily="34" charset="-34"/>
              <a:ea typeface="+mj-ea"/>
              <a:cs typeface="Cordia New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86697" y="6309320"/>
            <a:ext cx="1617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latin typeface="Cordia New" pitchFamily="34" charset="-34"/>
                <a:cs typeface="Cordia New" pitchFamily="34" charset="-34"/>
              </a:rPr>
              <a:t>*Information as of 2013</a:t>
            </a:r>
            <a:endParaRPr lang="th-TH" sz="1600" i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Colorful Bangkok</a:t>
            </a:r>
            <a:endParaRPr lang="th-TH" dirty="0"/>
          </a:p>
        </p:txBody>
      </p:sp>
      <p:pic>
        <p:nvPicPr>
          <p:cNvPr id="4" name="Picture 3" descr="Marb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3734" y="1916832"/>
            <a:ext cx="3604314" cy="2402876"/>
          </a:xfrm>
          <a:prstGeom prst="rect">
            <a:avLst/>
          </a:prstGeom>
        </p:spPr>
      </p:pic>
      <p:pic>
        <p:nvPicPr>
          <p:cNvPr id="5" name="Picture 4" descr="M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33734" y="4400420"/>
            <a:ext cx="3604314" cy="2402876"/>
          </a:xfrm>
          <a:prstGeom prst="rect">
            <a:avLst/>
          </a:prstGeom>
        </p:spPr>
      </p:pic>
      <p:pic>
        <p:nvPicPr>
          <p:cNvPr id="6" name="Picture 5" descr="Meg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2182" y="1890220"/>
            <a:ext cx="3604314" cy="2402876"/>
          </a:xfrm>
          <a:prstGeom prst="rect">
            <a:avLst/>
          </a:prstGeom>
        </p:spPr>
      </p:pic>
      <p:pic>
        <p:nvPicPr>
          <p:cNvPr id="7" name="Picture 6" descr="B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32182" y="4365104"/>
            <a:ext cx="3604314" cy="24028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Chulalongkorn</a:t>
            </a:r>
            <a:r>
              <a:rPr lang="en-US" dirty="0" smtClean="0"/>
              <a:t> University Campus</a:t>
            </a:r>
            <a:endParaRPr lang="th-TH" dirty="0"/>
          </a:p>
        </p:txBody>
      </p:sp>
      <p:pic>
        <p:nvPicPr>
          <p:cNvPr id="4" name="Picture 2" descr="Z:\CICC\Nim\Gallery CU pic\รูปจุฬาฯ\Building around CU\as a logo\Building_04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33" y="1696638"/>
            <a:ext cx="3678663" cy="2452442"/>
          </a:xfrm>
          <a:prstGeom prst="rect">
            <a:avLst/>
          </a:prstGeom>
          <a:noFill/>
        </p:spPr>
      </p:pic>
      <p:pic>
        <p:nvPicPr>
          <p:cNvPr id="5" name="Picture 3" descr="Z:\CICC\Nim\Gallery CU pic\รูปจุฬาฯ\ปอพ\as a logo\Building_0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7184" y="4293096"/>
            <a:ext cx="3678663" cy="2452442"/>
          </a:xfrm>
          <a:prstGeom prst="rect">
            <a:avLst/>
          </a:prstGeom>
          <a:noFill/>
        </p:spPr>
      </p:pic>
      <p:pic>
        <p:nvPicPr>
          <p:cNvPr id="6" name="Picture 4" descr="Z:\CICC\Nim\Gallery CU pic\รูปจุฬาฯ\Building_00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7184" y="1696638"/>
            <a:ext cx="3678663" cy="2452442"/>
          </a:xfrm>
          <a:prstGeom prst="rect">
            <a:avLst/>
          </a:prstGeom>
          <a:noFill/>
        </p:spPr>
      </p:pic>
      <p:pic>
        <p:nvPicPr>
          <p:cNvPr id="7" name="Picture 5" descr="Z:\CICC\Nim\Gallery CU pic\รูปจุฬาฯ\ศูนย์กีฬา\as a logo\Building_03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33" y="4293096"/>
            <a:ext cx="3678663" cy="24524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th-TH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195736" y="2060848"/>
            <a:ext cx="684076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Address:	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Chulalongkorn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University,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Phyathai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Road, </a:t>
            </a:r>
            <a:endParaRPr lang="en-US" b="1" dirty="0" smtClean="0">
              <a:solidFill>
                <a:schemeClr val="bg2">
                  <a:lumMod val="50000"/>
                </a:schemeClr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Pathumwan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,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Bangkok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, Thailand 10330</a:t>
            </a:r>
          </a:p>
          <a:p>
            <a:endParaRPr lang="en-US" b="1" dirty="0">
              <a:solidFill>
                <a:schemeClr val="bg2">
                  <a:lumMod val="50000"/>
                </a:schemeClr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Telephone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:	+66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2 218 3335</a:t>
            </a:r>
          </a:p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Fax: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		+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66 2 216 1299</a:t>
            </a:r>
          </a:p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E-mail: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b="1" u="sng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cicc@chula.ac.th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 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Website: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b="1" u="sng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www.chula.ac.th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 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116</Words>
  <Application>Microsoft Office PowerPoint</Application>
  <PresentationFormat>On-screen Show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CU at A Glance</vt:lpstr>
      <vt:lpstr>CU Map</vt:lpstr>
      <vt:lpstr>Number of Students</vt:lpstr>
      <vt:lpstr>Colorful Bangkok</vt:lpstr>
      <vt:lpstr>Chulalongkorn University Campus</vt:lpstr>
      <vt:lpstr>Contact Information</vt:lpstr>
    </vt:vector>
  </TitlesOfParts>
  <Company>iLLUSiON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CasperX</dc:creator>
  <cp:lastModifiedBy>CasperX</cp:lastModifiedBy>
  <cp:revision>2</cp:revision>
  <dcterms:created xsi:type="dcterms:W3CDTF">2014-09-11T08:04:41Z</dcterms:created>
  <dcterms:modified xsi:type="dcterms:W3CDTF">2014-09-11T08:11:40Z</dcterms:modified>
</cp:coreProperties>
</file>