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5E-2"/>
                  <c:y val="5.96387966058845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Bachelor’s</a:t>
                    </a:r>
                    <a:r>
                      <a:rPr lang="en-US" sz="900" baseline="0" dirty="0" smtClean="0"/>
                      <a:t> </a:t>
                    </a:r>
                    <a:r>
                      <a:rPr lang="en-US" sz="900" dirty="0" smtClean="0"/>
                      <a:t>Degree</a:t>
                    </a:r>
                    <a:r>
                      <a:rPr lang="en-US" sz="900" dirty="0"/>
                      <a:t>  
66%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1.7536307961504797E-2"/>
                  <c:y val="5.3541848935549696E-2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pPr>
                      <a:defRPr sz="1000">
                        <a:latin typeface="Courier New" pitchFamily="49" charset="0"/>
                        <a:cs typeface="Courier New" pitchFamily="49" charset="0"/>
                      </a:defRPr>
                    </a:pPr>
                    <a:r>
                      <a:rPr lang="en-US" sz="800" dirty="0"/>
                      <a:t>Academic</a:t>
                    </a:r>
                    <a:r>
                      <a:rPr lang="en-US" dirty="0"/>
                      <a:t> Staffs
36%</a:t>
                    </a: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pPr/>
              <c:txPr>
                <a:bodyPr/>
                <a:lstStyle/>
                <a:p>
                  <a:pPr>
                    <a:defRPr sz="1050"/>
                  </a:pPr>
                  <a:endParaRPr lang="th-TH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550" y="980660"/>
            <a:ext cx="6552910" cy="1418130"/>
          </a:xfrm>
        </p:spPr>
        <p:txBody>
          <a:bodyPr/>
          <a:lstStyle>
            <a:lvl1pPr>
              <a:defRPr b="1">
                <a:solidFill>
                  <a:schemeClr val="accent2">
                    <a:lumMod val="50000"/>
                  </a:schemeClr>
                </a:solidFill>
                <a:latin typeface="Courier New" pitchFamily="49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1600" y="2492870"/>
            <a:ext cx="5869006" cy="64809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2">
                    <a:lumMod val="25000"/>
                  </a:schemeClr>
                </a:solidFill>
                <a:latin typeface="Courier New" pitchFamily="49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380" y="836640"/>
            <a:ext cx="1378420" cy="528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35620" y="836640"/>
            <a:ext cx="5400750" cy="52895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629" y="4406900"/>
            <a:ext cx="658708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07629" y="2906713"/>
            <a:ext cx="658708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39810" y="1988800"/>
            <a:ext cx="3308270" cy="413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2100" y="1988800"/>
            <a:ext cx="3394700" cy="413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8222" y="1988800"/>
            <a:ext cx="3381868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38222" y="2628562"/>
            <a:ext cx="3381868" cy="35368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2101" y="1988800"/>
            <a:ext cx="339470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92101" y="2628562"/>
            <a:ext cx="3394700" cy="35368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172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2050" y="1412720"/>
            <a:ext cx="3754750" cy="471344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51727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630" y="4800600"/>
            <a:ext cx="684095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7630" y="764629"/>
            <a:ext cx="6840950" cy="39629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630" y="5367338"/>
            <a:ext cx="684095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0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5620" y="773790"/>
            <a:ext cx="68511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5620" y="2060810"/>
            <a:ext cx="6851180" cy="4065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77117-E988-4DCD-98FA-3F046108D092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4C4C-81A7-4611-BBF5-2668C50ABBBA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1" kern="1200">
          <a:solidFill>
            <a:schemeClr val="accent1">
              <a:lumMod val="75000"/>
            </a:schemeClr>
          </a:solidFill>
          <a:latin typeface="Courier New" pitchFamily="49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</p:nvPr>
        </p:nvGraphicFramePr>
        <p:xfrm>
          <a:off x="1907704" y="2060848"/>
          <a:ext cx="7056784" cy="410445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944216"/>
                <a:gridCol w="5112568"/>
              </a:tblGrid>
              <a:tr h="422133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Courier New" pitchFamily="49" charset="0"/>
                          <a:cs typeface="Courier New" pitchFamily="49" charset="0"/>
                        </a:rPr>
                        <a:t>Name</a:t>
                      </a:r>
                      <a:endParaRPr lang="th-TH" sz="18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>
                          <a:latin typeface="Courier New" pitchFamily="49" charset="0"/>
                          <a:cs typeface="Courier New" pitchFamily="49" charset="0"/>
                        </a:rPr>
                        <a:t>Chulalongkorn</a:t>
                      </a:r>
                      <a:r>
                        <a:rPr lang="en-US" sz="1800" baseline="0" dirty="0" smtClean="0">
                          <a:latin typeface="Courier New" pitchFamily="49" charset="0"/>
                          <a:cs typeface="Courier New" pitchFamily="49" charset="0"/>
                        </a:rPr>
                        <a:t> University</a:t>
                      </a:r>
                      <a:endParaRPr lang="th-TH" sz="18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422133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Established</a:t>
                      </a:r>
                      <a:endParaRPr lang="th-TH" sz="18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1917 </a:t>
                      </a:r>
                      <a:endParaRPr lang="en-US" sz="1800" kern="1200" baseline="0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</a:tr>
              <a:tr h="734855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Area</a:t>
                      </a:r>
                      <a:endParaRPr lang="th-TH" sz="18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456 acres</a:t>
                      </a:r>
                      <a:r>
                        <a:rPr lang="en-US" sz="1800" kern="1200" baseline="0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</a:p>
                    <a:p>
                      <a:r>
                        <a:rPr lang="en-US" sz="1800" kern="1200" baseline="0" dirty="0" smtClean="0">
                          <a:latin typeface="Courier New" pitchFamily="49" charset="0"/>
                          <a:cs typeface="Courier New" pitchFamily="49" charset="0"/>
                        </a:rPr>
                        <a:t>(</a:t>
                      </a:r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Approximately 1,844,800 m</a:t>
                      </a:r>
                      <a:r>
                        <a:rPr lang="en-US" sz="1800" kern="1200" baseline="30000" dirty="0" smtClean="0"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)</a:t>
                      </a:r>
                      <a:endParaRPr lang="th-TH" sz="18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734855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Location</a:t>
                      </a:r>
                      <a:endParaRPr lang="th-TH" sz="18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254 </a:t>
                      </a:r>
                      <a:r>
                        <a:rPr lang="en-US" sz="18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Phayathai</a:t>
                      </a:r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 Road, </a:t>
                      </a:r>
                      <a:r>
                        <a:rPr lang="en-US" sz="18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Pathumwan</a:t>
                      </a:r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, Bangkok, Thailand</a:t>
                      </a:r>
                      <a:endParaRPr lang="th-TH" sz="18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13647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Courier New" pitchFamily="49" charset="0"/>
                          <a:cs typeface="Courier New" pitchFamily="49" charset="0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Courier New" pitchFamily="49" charset="0"/>
                          <a:cs typeface="Courier New" pitchFamily="49" charset="0"/>
                        </a:rPr>
                        <a:t>2012-2017</a:t>
                      </a:r>
                      <a:endParaRPr lang="th-TH" sz="18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Chulalongkorn</a:t>
                      </a:r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 University is Thailand’s source of knowledge and reference, a guiding light of wisdom for sustainable development.</a:t>
                      </a:r>
                      <a:endParaRPr lang="th-TH" sz="18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425749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CU President</a:t>
                      </a:r>
                      <a:endParaRPr lang="th-TH" sz="18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Professor </a:t>
                      </a:r>
                      <a:r>
                        <a:rPr lang="en-US" sz="18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Pirom</a:t>
                      </a:r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  <a:r>
                        <a:rPr lang="en-US" sz="18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Kamolratanakul</a:t>
                      </a:r>
                      <a:r>
                        <a:rPr lang="en-US" sz="1800" kern="1200" dirty="0" smtClean="0">
                          <a:latin typeface="Courier New" pitchFamily="49" charset="0"/>
                          <a:cs typeface="Courier New" pitchFamily="49" charset="0"/>
                        </a:rPr>
                        <a:t> ,M.D.</a:t>
                      </a:r>
                      <a:endParaRPr lang="th-TH" sz="18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4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3144" y="1556738"/>
            <a:ext cx="6969908" cy="4824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752" y="274638"/>
            <a:ext cx="3240450" cy="1143000"/>
          </a:xfrm>
        </p:spPr>
        <p:txBody>
          <a:bodyPr/>
          <a:lstStyle/>
          <a:p>
            <a:r>
              <a:rPr lang="en-US" sz="2000" dirty="0" smtClean="0"/>
              <a:t>Number of Students</a:t>
            </a:r>
            <a:endParaRPr lang="th-TH" sz="2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979712" y="4365130"/>
          <a:ext cx="3888540" cy="2128782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546692"/>
                <a:gridCol w="1341848"/>
              </a:tblGrid>
              <a:tr h="36005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26,305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3342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urier New" pitchFamily="49" charset="0"/>
                          <a:cs typeface="Courier New" pitchFamily="49" charset="0"/>
                        </a:rPr>
                        <a:t>Master’s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Higher 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urier New" pitchFamily="49" charset="0"/>
                          <a:cs typeface="Courier New" pitchFamily="49" charset="0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2,674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1979712" y="1484730"/>
          <a:ext cx="388854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5940262" y="2570906"/>
          <a:ext cx="288040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940262" y="5451306"/>
          <a:ext cx="2987780" cy="1002030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1956764"/>
                <a:gridCol w="1031016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2,856</a:t>
                      </a:r>
                      <a:endParaRPr lang="th-TH" sz="1600" b="1" i="0" u="none" strike="noStrike" dirty="0">
                        <a:solidFill>
                          <a:srgbClr val="333333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>
                          <a:latin typeface="Courier New" pitchFamily="49" charset="0"/>
                          <a:cs typeface="Courier New" pitchFamily="49" charset="0"/>
                        </a:rPr>
                        <a:t>Other Staffs</a:t>
                      </a:r>
                      <a:endParaRPr lang="en-US" sz="1600" b="1" i="0" u="none" strike="noStrike">
                        <a:solidFill>
                          <a:srgbClr val="333333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urier New" pitchFamily="49" charset="0"/>
                        </a:rPr>
                        <a:t>5,156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5760640" y="1360814"/>
            <a:ext cx="32038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+mj-cs"/>
              </a:rPr>
              <a:t>Number of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+mj-cs"/>
              </a:rPr>
              <a:t>Personnel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69408" y="6525344"/>
            <a:ext cx="232307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i="1" dirty="0" smtClean="0">
                <a:latin typeface="Courier New" pitchFamily="49" charset="0"/>
                <a:ea typeface="Arial Unicode MS" pitchFamily="34" charset="-128"/>
                <a:cs typeface="Courier New" pitchFamily="49" charset="0"/>
              </a:rPr>
              <a:t>*Information as of 2013</a:t>
            </a:r>
            <a:endParaRPr lang="th-TH" sz="1200" i="1" dirty="0">
              <a:latin typeface="Courier New" pitchFamily="49" charset="0"/>
              <a:ea typeface="Arial Unicode MS" pitchFamily="34" charset="-128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4" name="Picture 3" descr="Mar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764112"/>
            <a:ext cx="3456480" cy="2304320"/>
          </a:xfrm>
          <a:prstGeom prst="rect">
            <a:avLst/>
          </a:prstGeom>
        </p:spPr>
      </p:pic>
      <p:pic>
        <p:nvPicPr>
          <p:cNvPr id="5" name="Picture 4" descr="M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4158382"/>
            <a:ext cx="3456480" cy="2304320"/>
          </a:xfrm>
          <a:prstGeom prst="rect">
            <a:avLst/>
          </a:prstGeom>
        </p:spPr>
      </p:pic>
      <p:pic>
        <p:nvPicPr>
          <p:cNvPr id="6" name="Picture 5" descr="Meg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62022" y="1772816"/>
            <a:ext cx="3456480" cy="2304320"/>
          </a:xfrm>
          <a:prstGeom prst="rect">
            <a:avLst/>
          </a:prstGeom>
        </p:spPr>
      </p:pic>
      <p:pic>
        <p:nvPicPr>
          <p:cNvPr id="7" name="Picture 6" descr="B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62022" y="4158382"/>
            <a:ext cx="3456480" cy="23043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Chulalongkorn</a:t>
            </a:r>
            <a:r>
              <a:rPr lang="en-US" sz="2800" dirty="0" smtClean="0"/>
              <a:t> University Campus</a:t>
            </a:r>
            <a:endParaRPr lang="th-TH" sz="2800" dirty="0"/>
          </a:p>
        </p:txBody>
      </p:sp>
      <p:pic>
        <p:nvPicPr>
          <p:cNvPr id="4" name="Picture 2" descr="Z:\CICC\Nim\Gallery CU pic\รูปจุฬาฯ\CU Teacher's Day\as a logo\teacher_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5" y="1700744"/>
            <a:ext cx="3348465" cy="2232310"/>
          </a:xfrm>
          <a:prstGeom prst="rect">
            <a:avLst/>
          </a:prstGeom>
          <a:noFill/>
        </p:spPr>
      </p:pic>
      <p:pic>
        <p:nvPicPr>
          <p:cNvPr id="5" name="Picture 3" descr="Z:\CICC\Nim\Gallery CU pic\รูปจุฬาฯ\Building around CU\as a logo\Building_03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5" y="1700744"/>
            <a:ext cx="3440204" cy="2232310"/>
          </a:xfrm>
          <a:prstGeom prst="rect">
            <a:avLst/>
          </a:prstGeom>
          <a:noFill/>
        </p:spPr>
      </p:pic>
      <p:pic>
        <p:nvPicPr>
          <p:cNvPr id="6" name="Picture 4" descr="Z:\CICC\Nim\Gallery CU pic\รูปจุฬาฯ\CU Student\as a logo\study_0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4" y="4005064"/>
            <a:ext cx="3456481" cy="2304320"/>
          </a:xfrm>
          <a:prstGeom prst="rect">
            <a:avLst/>
          </a:prstGeom>
          <a:noFill/>
        </p:spPr>
      </p:pic>
      <p:pic>
        <p:nvPicPr>
          <p:cNvPr id="7" name="Picture 7" descr="Z:\CICC\Nim\Gallery CU pic\รูปจุฬาฯ\ศูนย์กีฬา\as a logo\Building_03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005064"/>
            <a:ext cx="3348465" cy="22323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051720" y="1810559"/>
            <a:ext cx="67689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Address:	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Chulalongkorn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University, </a:t>
            </a:r>
            <a:endParaRPr lang="en-US" sz="20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Phyathai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Road,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Pathumwan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		Bangkok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, Thailand 10330</a:t>
            </a:r>
          </a:p>
          <a:p>
            <a:endParaRPr lang="en-US" sz="2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Telephone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:	+66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2 218 3335</a:t>
            </a: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Fax: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	+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66 2 216 1299</a:t>
            </a: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E-mail: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u="sng" dirty="0" smtClean="0">
                <a:latin typeface="Courier New" pitchFamily="49" charset="0"/>
                <a:cs typeface="Courier New" pitchFamily="49" charset="0"/>
              </a:rPr>
              <a:t>cicc@chula.ac.th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Website: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u="sng" dirty="0" smtClean="0">
                <a:latin typeface="Courier New" pitchFamily="49" charset="0"/>
                <a:cs typeface="Courier New" pitchFamily="49" charset="0"/>
              </a:rPr>
              <a:t>www.chula.ac.th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116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CU at A Glance</vt:lpstr>
      <vt:lpstr>CU Map</vt:lpstr>
      <vt:lpstr>Number of Students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CasperX</dc:creator>
  <cp:lastModifiedBy>CasperX</cp:lastModifiedBy>
  <cp:revision>3</cp:revision>
  <dcterms:created xsi:type="dcterms:W3CDTF">2014-09-11T08:12:04Z</dcterms:created>
  <dcterms:modified xsi:type="dcterms:W3CDTF">2014-09-11T08:32:45Z</dcterms:modified>
</cp:coreProperties>
</file>