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70" r:id="rId6"/>
    <p:sldId id="261" r:id="rId7"/>
    <p:sldId id="271" r:id="rId8"/>
    <p:sldId id="272" r:id="rId9"/>
    <p:sldId id="268" r:id="rId10"/>
    <p:sldId id="274" r:id="rId11"/>
    <p:sldId id="275" r:id="rId12"/>
    <p:sldId id="276" r:id="rId13"/>
    <p:sldId id="273" r:id="rId14"/>
    <p:sldId id="269" r:id="rId15"/>
    <p:sldId id="277" r:id="rId16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Office%20PowerPoint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Office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/>
      <c:pie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3.7859968008558537E-2"/>
                  <c:y val="5.963879660588451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/>
                      <a:t>Bachelor’s</a:t>
                    </a:r>
                    <a:r>
                      <a:rPr lang="en-US" sz="900" baseline="0" dirty="0" smtClean="0"/>
                      <a:t> </a:t>
                    </a:r>
                    <a:r>
                      <a:rPr lang="en-US" sz="900" dirty="0" smtClean="0"/>
                      <a:t>Degree</a:t>
                    </a:r>
                    <a:r>
                      <a:rPr lang="en-US" sz="900" dirty="0"/>
                      <a:t>  
66%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-1.75363079615048E-2"/>
                  <c:y val="5.3541848935549696E-2"/>
                </c:manualLayout>
              </c:layout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'[Chart in Microsoft Office PowerPoint]Sheet1'!$B$13:$B$17</c:f>
              <c:strCache>
                <c:ptCount val="5"/>
                <c:pt idx="0">
                  <c:v>Bachelor’s Degree  </c:v>
                </c:pt>
                <c:pt idx="1">
                  <c:v>Graduate Diploma </c:v>
                </c:pt>
                <c:pt idx="2">
                  <c:v>Master’s Degree </c:v>
                </c:pt>
                <c:pt idx="3">
                  <c:v>Higher Graduate Diploma </c:v>
                </c:pt>
                <c:pt idx="4">
                  <c:v>Doctoral Degree </c:v>
                </c:pt>
              </c:strCache>
            </c:strRef>
          </c:cat>
          <c:val>
            <c:numRef>
              <c:f>'[Chart in Microsoft Office PowerPoint]Sheet1'!$C$13:$C$17</c:f>
              <c:numCache>
                <c:formatCode>General</c:formatCode>
                <c:ptCount val="5"/>
                <c:pt idx="0" formatCode="#,##0">
                  <c:v>26305</c:v>
                </c:pt>
                <c:pt idx="1">
                  <c:v>51</c:v>
                </c:pt>
                <c:pt idx="2" formatCode="#,##0">
                  <c:v>10092</c:v>
                </c:pt>
                <c:pt idx="3">
                  <c:v>628</c:v>
                </c:pt>
                <c:pt idx="4" formatCode="#,##0">
                  <c:v>2674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spPr>
    <a:solidFill>
      <a:schemeClr val="bg1"/>
    </a:solidFill>
  </c:spPr>
  <c:txPr>
    <a:bodyPr/>
    <a:lstStyle/>
    <a:p>
      <a:pPr>
        <a:defRPr>
          <a:latin typeface="Courier New" pitchFamily="49" charset="0"/>
          <a:cs typeface="Courier New" pitchFamily="49" charset="0"/>
        </a:defRPr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/>
      <c:pieChart>
        <c:varyColors val="1"/>
        <c:ser>
          <c:idx val="0"/>
          <c:order val="0"/>
          <c:explosion val="25"/>
          <c:dPt>
            <c:idx val="0"/>
            <c:spPr>
              <a:solidFill>
                <a:schemeClr val="accent6"/>
              </a:solidFill>
              <a:ln w="25400" cap="flat" cmpd="sng" algn="ctr">
                <a:solidFill>
                  <a:schemeClr val="accent6">
                    <a:shade val="50000"/>
                  </a:schemeClr>
                </a:solidFill>
                <a:prstDash val="solid"/>
              </a:ln>
              <a:effectLst/>
            </c:spPr>
          </c:dPt>
          <c:dLbls>
            <c:dLbl>
              <c:idx val="0"/>
              <c:layout>
                <c:manualLayout>
                  <c:x val="-0.11463685599222342"/>
                  <c:y val="-0.1629371276781359"/>
                </c:manualLayout>
              </c:layout>
              <c:tx>
                <c:rich>
                  <a:bodyPr/>
                  <a:lstStyle/>
                  <a:p>
                    <a:pPr>
                      <a:defRPr sz="1000">
                        <a:latin typeface="Courier New" pitchFamily="49" charset="0"/>
                        <a:cs typeface="Courier New" pitchFamily="49" charset="0"/>
                      </a:defRPr>
                    </a:pPr>
                    <a:r>
                      <a:rPr lang="en-US" sz="800" dirty="0"/>
                      <a:t>Academic</a:t>
                    </a:r>
                    <a:r>
                      <a:rPr lang="en-US" dirty="0"/>
                      <a:t> Staffs
36%</a:t>
                    </a:r>
                  </a:p>
                </c:rich>
              </c:tx>
              <c:spPr/>
              <c:showCatName val="1"/>
              <c:showPercent val="1"/>
            </c:dLbl>
            <c:dLbl>
              <c:idx val="1"/>
              <c:layout>
                <c:manualLayout>
                  <c:x val="7.4954867379530624E-2"/>
                  <c:y val="0.13709207054575753"/>
                </c:manualLayout>
              </c:layout>
              <c:spPr/>
              <c:txPr>
                <a:bodyPr/>
                <a:lstStyle/>
                <a:p>
                  <a:pPr>
                    <a:defRPr sz="1050"/>
                  </a:pPr>
                  <a:endParaRPr lang="th-TH"/>
                </a:p>
              </c:txPr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'[Chart in Microsoft Office PowerPoint]Sheet1'!$B$45:$B$46</c:f>
              <c:strCache>
                <c:ptCount val="2"/>
                <c:pt idx="0">
                  <c:v>Academic Staffs</c:v>
                </c:pt>
                <c:pt idx="1">
                  <c:v>Other Staffs</c:v>
                </c:pt>
              </c:strCache>
            </c:strRef>
          </c:cat>
          <c:val>
            <c:numRef>
              <c:f>'[Chart in Microsoft Office PowerPoint]Sheet1'!$C$45:$C$46</c:f>
              <c:numCache>
                <c:formatCode>#,##0</c:formatCode>
                <c:ptCount val="2"/>
                <c:pt idx="0">
                  <c:v>2856</c:v>
                </c:pt>
                <c:pt idx="1">
                  <c:v>5156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spPr>
    <a:solidFill>
      <a:schemeClr val="bg1"/>
    </a:solidFill>
  </c:spPr>
  <c:txPr>
    <a:bodyPr/>
    <a:lstStyle/>
    <a:p>
      <a:pPr>
        <a:defRPr sz="1400">
          <a:latin typeface="Courier New" pitchFamily="49" charset="0"/>
          <a:cs typeface="Courier New" pitchFamily="49" charset="0"/>
        </a:defRPr>
      </a:pPr>
      <a:endParaRPr lang="th-TH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u1-1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76070" y="1268700"/>
            <a:ext cx="3883860" cy="280839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76070" y="4221110"/>
            <a:ext cx="3888540" cy="913620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073AA-4026-479E-9EAB-3015B5E02A12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25651-3EBE-4BB2-99D0-0DC5E7FA495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u1-3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073AA-4026-479E-9EAB-3015B5E02A12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25651-3EBE-4BB2-99D0-0DC5E7FA495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u1-3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7680" y="274638"/>
            <a:ext cx="4209320" cy="5851525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073AA-4026-479E-9EAB-3015B5E02A12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25651-3EBE-4BB2-99D0-0DC5E7FA495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u1-3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5670" y="274638"/>
            <a:ext cx="6491130" cy="1143000"/>
          </a:xfrm>
        </p:spPr>
        <p:txBody>
          <a:bodyPr>
            <a:noAutofit/>
          </a:bodyPr>
          <a:lstStyle>
            <a:lvl1pPr>
              <a:defRPr sz="4000" b="1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7680" y="1600200"/>
            <a:ext cx="6419120" cy="4525963"/>
          </a:xfrm>
        </p:spPr>
        <p:txBody>
          <a:bodyPr/>
          <a:lstStyle>
            <a:lvl1pPr>
              <a:defRPr>
                <a:latin typeface="Courier New" pitchFamily="49" charset="0"/>
              </a:defRPr>
            </a:lvl1pPr>
            <a:lvl2pPr>
              <a:defRPr>
                <a:latin typeface="Courier New" pitchFamily="49" charset="0"/>
              </a:defRPr>
            </a:lvl2pPr>
            <a:lvl3pPr>
              <a:defRPr>
                <a:latin typeface="Courier New" pitchFamily="49" charset="0"/>
              </a:defRPr>
            </a:lvl3pPr>
            <a:lvl4pPr>
              <a:defRPr>
                <a:latin typeface="Courier New" pitchFamily="49" charset="0"/>
              </a:defRPr>
            </a:lvl4pPr>
            <a:lvl5pPr>
              <a:defRPr>
                <a:latin typeface="Courier New" pitchFamily="49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073AA-4026-479E-9EAB-3015B5E02A12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25651-3EBE-4BB2-99D0-0DC5E7FA495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u1-3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689" y="4437140"/>
            <a:ext cx="6155023" cy="1331835"/>
          </a:xfrm>
        </p:spPr>
        <p:txBody>
          <a:bodyPr anchor="t"/>
          <a:lstStyle>
            <a:lvl1pPr algn="l">
              <a:defRPr sz="4000" b="1" cap="all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39689" y="2906713"/>
            <a:ext cx="615502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  <a:latin typeface="Courier New" pitchFamily="49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073AA-4026-479E-9EAB-3015B5E02A12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25651-3EBE-4BB2-99D0-0DC5E7FA495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u1-3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680" y="274638"/>
            <a:ext cx="6419120" cy="114300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5670" y="1600200"/>
            <a:ext cx="3168440" cy="4525963"/>
          </a:xfrm>
        </p:spPr>
        <p:txBody>
          <a:bodyPr/>
          <a:lstStyle>
            <a:lvl1pPr>
              <a:defRPr sz="2800">
                <a:latin typeface="Courier New" pitchFamily="49" charset="0"/>
              </a:defRPr>
            </a:lvl1pPr>
            <a:lvl2pPr>
              <a:defRPr sz="2400">
                <a:latin typeface="Courier New" pitchFamily="49" charset="0"/>
              </a:defRPr>
            </a:lvl2pPr>
            <a:lvl3pPr>
              <a:defRPr sz="2000">
                <a:latin typeface="Courier New" pitchFamily="49" charset="0"/>
              </a:defRPr>
            </a:lvl3pPr>
            <a:lvl4pPr>
              <a:defRPr sz="1800">
                <a:latin typeface="Courier New" pitchFamily="49" charset="0"/>
              </a:defRPr>
            </a:lvl4pPr>
            <a:lvl5pPr>
              <a:defRPr sz="1800">
                <a:latin typeface="Courier New" pitchFamily="49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36120" y="1600200"/>
            <a:ext cx="3250680" cy="4525963"/>
          </a:xfrm>
        </p:spPr>
        <p:txBody>
          <a:bodyPr/>
          <a:lstStyle>
            <a:lvl1pPr>
              <a:defRPr sz="2800">
                <a:latin typeface="Courier New" pitchFamily="49" charset="0"/>
              </a:defRPr>
            </a:lvl1pPr>
            <a:lvl2pPr>
              <a:defRPr sz="2400">
                <a:latin typeface="Courier New" pitchFamily="49" charset="0"/>
              </a:defRPr>
            </a:lvl2pPr>
            <a:lvl3pPr>
              <a:defRPr sz="2000">
                <a:latin typeface="Courier New" pitchFamily="49" charset="0"/>
              </a:defRPr>
            </a:lvl3pPr>
            <a:lvl4pPr>
              <a:defRPr sz="1800">
                <a:latin typeface="Courier New" pitchFamily="49" charset="0"/>
              </a:defRPr>
            </a:lvl4pPr>
            <a:lvl5pPr>
              <a:defRPr sz="1800">
                <a:latin typeface="Courier New" pitchFamily="49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073AA-4026-479E-9EAB-3015B5E02A12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25651-3EBE-4BB2-99D0-0DC5E7FA495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u1-3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70282" y="1535113"/>
            <a:ext cx="3021818" cy="639762"/>
          </a:xfrm>
        </p:spPr>
        <p:txBody>
          <a:bodyPr anchor="b">
            <a:normAutofit/>
          </a:bodyPr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70282" y="2174875"/>
            <a:ext cx="3021818" cy="395128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63795" y="1535113"/>
            <a:ext cx="3023005" cy="639762"/>
          </a:xfrm>
        </p:spPr>
        <p:txBody>
          <a:bodyPr anchor="b">
            <a:normAutofit/>
          </a:bodyPr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63795" y="2174875"/>
            <a:ext cx="3023005" cy="395128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073AA-4026-479E-9EAB-3015B5E02A12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25651-3EBE-4BB2-99D0-0DC5E7FA495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u1-3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073AA-4026-479E-9EAB-3015B5E02A12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25651-3EBE-4BB2-99D0-0DC5E7FA495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u1-3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073AA-4026-479E-9EAB-3015B5E02A12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25651-3EBE-4BB2-99D0-0DC5E7FA495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u1-3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567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4110" y="273050"/>
            <a:ext cx="3322690" cy="585311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567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073AA-4026-479E-9EAB-3015B5E02A12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25651-3EBE-4BB2-99D0-0DC5E7FA495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u1-3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050" y="4800600"/>
            <a:ext cx="656655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26050" y="612775"/>
            <a:ext cx="656655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26050" y="5367338"/>
            <a:ext cx="656655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073AA-4026-479E-9EAB-3015B5E02A12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25651-3EBE-4BB2-99D0-0DC5E7FA495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u1-3.jpg"/>
          <p:cNvPicPr>
            <a:picLocks noChangeAspect="1"/>
          </p:cNvPicPr>
          <p:nvPr userDrawn="1"/>
        </p:nvPicPr>
        <p:blipFill>
          <a:blip r:embed="rId13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7680" y="274638"/>
            <a:ext cx="64191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680" y="1600200"/>
            <a:ext cx="641912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073AA-4026-479E-9EAB-3015B5E02A12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25651-3EBE-4BB2-99D0-0DC5E7FA495B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000" b="1" kern="1200">
          <a:solidFill>
            <a:schemeClr val="accent1">
              <a:lumMod val="75000"/>
            </a:schemeClr>
          </a:solidFill>
          <a:latin typeface="Courier New" pitchFamily="49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ourier New" pitchFamily="49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ourier New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ourier New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ourier New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ourier New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95670" y="1484730"/>
            <a:ext cx="6624920" cy="4185761"/>
          </a:xfrm>
          <a:prstGeom prst="rect">
            <a:avLst/>
          </a:prstGeom>
          <a:noFill/>
        </p:spPr>
        <p:txBody>
          <a:bodyPr wrap="square" numCol="1">
            <a:spAutoFit/>
          </a:bodyPr>
          <a:lstStyle/>
          <a:p>
            <a:pPr>
              <a:defRPr/>
            </a:pPr>
            <a:r>
              <a:rPr lang="en-US" sz="1400" b="1" dirty="0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Graduate 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School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28. Cultural Management 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29. English as an International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Language </a:t>
            </a:r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30. European Studies 	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31. Environment, Development, and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Sustainability </a:t>
            </a:r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32. Environmental Management 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33. Korean Studies 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34. Russian Studies 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35. Southeast  Asian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Studies </a:t>
            </a:r>
          </a:p>
          <a:p>
            <a:pPr>
              <a:defRPr/>
            </a:pPr>
            <a:r>
              <a:rPr lang="en-US" sz="1400" b="1" dirty="0" err="1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Sasin</a:t>
            </a:r>
            <a:r>
              <a:rPr lang="en-US" sz="1400" b="1" dirty="0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Graduate Institute of Business Administration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36-37. Business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Administration(M.B.A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./ M.Sc.)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38-39. Human Resource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Management(Diploma/M.Sc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.)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40. Management (Executive) </a:t>
            </a:r>
          </a:p>
          <a:p>
            <a:pPr>
              <a:defRPr/>
            </a:pP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The Petroleum and Petrochemical College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41. Petrochemical Technology 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42. Petroleum Technology 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43. Polymer Science</a:t>
            </a:r>
          </a:p>
          <a:p>
            <a:pPr>
              <a:defRPr/>
            </a:pPr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endParaRPr lang="en-US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195670" y="274638"/>
            <a:ext cx="6491130" cy="1143000"/>
          </a:xfrm>
        </p:spPr>
        <p:txBody>
          <a:bodyPr/>
          <a:lstStyle/>
          <a:p>
            <a:r>
              <a:rPr lang="en-US" sz="3200" dirty="0" smtClean="0"/>
              <a:t>CU International Graduate Programs :</a:t>
            </a:r>
            <a:r>
              <a:rPr lang="en-US" sz="3200" dirty="0" smtClean="0">
                <a:solidFill>
                  <a:srgbClr val="00B050"/>
                </a:solidFill>
              </a:rPr>
              <a:t>Master's Degree</a:t>
            </a:r>
            <a:endParaRPr lang="th-TH" sz="32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95670" y="1484730"/>
            <a:ext cx="6408890" cy="4832092"/>
          </a:xfrm>
          <a:prstGeom prst="rect">
            <a:avLst/>
          </a:prstGeom>
          <a:noFill/>
        </p:spPr>
        <p:txBody>
          <a:bodyPr wrap="square" numCol="1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College of Public Health Sciences	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1. Public Health 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2. Public Health Sciences </a:t>
            </a:r>
          </a:p>
          <a:p>
            <a:pPr>
              <a:defRPr/>
            </a:pPr>
            <a:r>
              <a:rPr lang="en-US" sz="1400" b="1" dirty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Faculty of Allied Health Sciences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3. Food and Nutrition</a:t>
            </a:r>
          </a:p>
          <a:p>
            <a:pPr>
              <a:defRPr/>
            </a:pPr>
            <a:r>
              <a:rPr lang="en-US" sz="1400" b="1" dirty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Faculty of Arts	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4. Thai Studies </a:t>
            </a:r>
          </a:p>
          <a:p>
            <a:pPr>
              <a:defRPr/>
            </a:pPr>
            <a:r>
              <a:rPr lang="en-US" sz="1400" b="1" dirty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Faculty of Commerce and Accountancy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5. Business Administration 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6. Information Technology in Business 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7. Quantitative Finance </a:t>
            </a:r>
          </a:p>
          <a:p>
            <a:pPr>
              <a:defRPr/>
            </a:pPr>
            <a:r>
              <a:rPr lang="en-US" sz="1400" b="1" dirty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Faculty of Dentistry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8. Dental Public Health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Faculty of Economics 	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9. Economics </a:t>
            </a:r>
          </a:p>
          <a:p>
            <a:pPr>
              <a:defRPr/>
            </a:pPr>
            <a:r>
              <a:rPr lang="en-US" sz="1400" b="1" dirty="0" smtClean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Faculty </a:t>
            </a:r>
            <a:r>
              <a:rPr lang="en-US" sz="1400" b="1" dirty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of Engineering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	10. Civil Engineering </a:t>
            </a:r>
          </a:p>
          <a:p>
            <a:pPr>
              <a:defRPr/>
            </a:pPr>
            <a:r>
              <a:rPr lang="en-US" sz="1400" b="1" dirty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Faculty of Medicine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11. Medical Sciences 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12. Biomedical Science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and Biotechnology</a:t>
            </a:r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en-US" sz="1400" b="1" dirty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Faculty of Nursing 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13. Nursing Science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195670" y="274638"/>
            <a:ext cx="6491130" cy="1143000"/>
          </a:xfrm>
        </p:spPr>
        <p:txBody>
          <a:bodyPr/>
          <a:lstStyle/>
          <a:p>
            <a:r>
              <a:rPr lang="en-US" sz="3200" dirty="0" smtClean="0"/>
              <a:t>CU International Graduate Programs :</a:t>
            </a:r>
            <a:r>
              <a:rPr lang="en-US" sz="3200" i="1" dirty="0" smtClean="0">
                <a:solidFill>
                  <a:srgbClr val="00B0F0"/>
                </a:solidFill>
              </a:rPr>
              <a:t>Doctoral Degree</a:t>
            </a:r>
            <a:endParaRPr lang="th-TH" sz="32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95670" y="1628750"/>
            <a:ext cx="6552910" cy="4401205"/>
          </a:xfrm>
          <a:prstGeom prst="rect">
            <a:avLst/>
          </a:prstGeom>
          <a:noFill/>
        </p:spPr>
        <p:txBody>
          <a:bodyPr wrap="square" numCol="1">
            <a:spAutoFit/>
          </a:bodyPr>
          <a:lstStyle/>
          <a:p>
            <a:pPr>
              <a:defRPr/>
            </a:pPr>
            <a:r>
              <a:rPr lang="en-US" sz="1400" b="1" dirty="0" smtClean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Faculty of Pharmaceutical Science</a:t>
            </a:r>
          </a:p>
          <a:p>
            <a:pPr>
              <a:defRPr/>
            </a:pP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	14. Pharmaceutical Technology </a:t>
            </a:r>
          </a:p>
          <a:p>
            <a:pPr>
              <a:defRPr/>
            </a:pP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	15. Social and Administrative Pharmacy </a:t>
            </a:r>
          </a:p>
          <a:p>
            <a:pPr>
              <a:defRPr/>
            </a:pP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	16. Pharmaceutical Care </a:t>
            </a:r>
          </a:p>
          <a:p>
            <a:pPr>
              <a:defRPr/>
            </a:pPr>
            <a:r>
              <a:rPr lang="en-US" sz="1400" b="1" dirty="0" smtClean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Faculty </a:t>
            </a:r>
            <a:r>
              <a:rPr lang="en-US" sz="1400" b="1" dirty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of Science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	17. Agricultural Technology 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18. Computer Science and Information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Technology </a:t>
            </a:r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en-US" sz="1400" b="1" dirty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Graduate School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19. English as an International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Language  </a:t>
            </a:r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20. Environment, Development, and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Sustainability </a:t>
            </a:r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21. Environmental Management 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22. Logistics Management  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23.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Nanoscience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and Technology 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24. Research for Health Development </a:t>
            </a:r>
          </a:p>
          <a:p>
            <a:pPr>
              <a:defRPr/>
            </a:pPr>
            <a:r>
              <a:rPr lang="en-US" sz="1400" b="1" dirty="0" err="1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Sasin</a:t>
            </a:r>
            <a:r>
              <a:rPr lang="en-US" sz="1400" b="1" dirty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 Graduate Institute of Business Administration	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25. Business Administration </a:t>
            </a:r>
          </a:p>
          <a:p>
            <a:pPr>
              <a:defRPr/>
            </a:pPr>
            <a:r>
              <a:rPr lang="en-US" sz="1400" b="1" dirty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The Petroleum and Petrochemical College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26. Petrochemical Technology 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27. Polymer Science  </a:t>
            </a:r>
          </a:p>
          <a:p>
            <a:pPr>
              <a:defRPr/>
            </a:pPr>
            <a:endParaRPr lang="en-US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195670" y="274638"/>
            <a:ext cx="6491130" cy="1143000"/>
          </a:xfrm>
        </p:spPr>
        <p:txBody>
          <a:bodyPr/>
          <a:lstStyle/>
          <a:p>
            <a:r>
              <a:rPr lang="en-US" sz="3200" dirty="0" smtClean="0"/>
              <a:t>CU International Graduate Programs :</a:t>
            </a:r>
            <a:r>
              <a:rPr lang="en-US" sz="3200" i="1" dirty="0" smtClean="0">
                <a:solidFill>
                  <a:srgbClr val="00B0F0"/>
                </a:solidFill>
              </a:rPr>
              <a:t>Doctoral Degree</a:t>
            </a:r>
            <a:endParaRPr lang="th-TH" sz="32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Colorful Bangkok</a:t>
            </a:r>
            <a:endParaRPr lang="th-TH" dirty="0"/>
          </a:p>
        </p:txBody>
      </p:sp>
      <p:pic>
        <p:nvPicPr>
          <p:cNvPr id="8" name="Picture 7" descr="Marb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76532" y="1412720"/>
            <a:ext cx="3403608" cy="2269072"/>
          </a:xfrm>
          <a:prstGeom prst="rect">
            <a:avLst/>
          </a:prstGeom>
        </p:spPr>
      </p:pic>
      <p:pic>
        <p:nvPicPr>
          <p:cNvPr id="9" name="Picture 8" descr="MB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76532" y="3752356"/>
            <a:ext cx="3403608" cy="2269072"/>
          </a:xfrm>
          <a:prstGeom prst="rect">
            <a:avLst/>
          </a:prstGeom>
        </p:spPr>
      </p:pic>
      <p:pic>
        <p:nvPicPr>
          <p:cNvPr id="10" name="Picture 9" descr="Meg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32888" y="1420260"/>
            <a:ext cx="3403608" cy="2269072"/>
          </a:xfrm>
          <a:prstGeom prst="rect">
            <a:avLst/>
          </a:prstGeom>
        </p:spPr>
      </p:pic>
      <p:pic>
        <p:nvPicPr>
          <p:cNvPr id="11" name="Picture 10" descr="BT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32888" y="3752288"/>
            <a:ext cx="3403608" cy="226907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err="1" smtClean="0"/>
              <a:t>Chulalongkorn</a:t>
            </a:r>
            <a:r>
              <a:rPr lang="en-US" sz="2400" dirty="0" smtClean="0"/>
              <a:t> University Campus</a:t>
            </a:r>
            <a:endParaRPr lang="th-TH" sz="2400" dirty="0"/>
          </a:p>
        </p:txBody>
      </p:sp>
      <p:pic>
        <p:nvPicPr>
          <p:cNvPr id="7" name="Picture 2" descr="Z:\CICC\Nim\Gallery CU pic\รูปจุฬาฯ\Building around CU\as a logo\Building_04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7995" y="1696638"/>
            <a:ext cx="3348501" cy="2232334"/>
          </a:xfrm>
          <a:prstGeom prst="rect">
            <a:avLst/>
          </a:prstGeom>
          <a:noFill/>
        </p:spPr>
      </p:pic>
      <p:pic>
        <p:nvPicPr>
          <p:cNvPr id="8" name="Picture 3" descr="Z:\CICC\Nim\Gallery CU pic\รูปจุฬาฯ\ปอพ\as a logo\Building_00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31639" y="4077090"/>
            <a:ext cx="3348501" cy="2232334"/>
          </a:xfrm>
          <a:prstGeom prst="rect">
            <a:avLst/>
          </a:prstGeom>
          <a:noFill/>
        </p:spPr>
      </p:pic>
      <p:pic>
        <p:nvPicPr>
          <p:cNvPr id="9" name="Picture 4" descr="Z:\CICC\Nim\Gallery CU pic\รูปจุฬาฯ\Building_00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31639" y="1696638"/>
            <a:ext cx="3348501" cy="2232334"/>
          </a:xfrm>
          <a:prstGeom prst="rect">
            <a:avLst/>
          </a:prstGeom>
          <a:noFill/>
        </p:spPr>
      </p:pic>
      <p:pic>
        <p:nvPicPr>
          <p:cNvPr id="10" name="Picture 5" descr="Z:\CICC\Nim\Gallery CU pic\รูปจุฬาฯ\ศูนย์กีฬา\as a logo\Building_03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87995" y="4077090"/>
            <a:ext cx="3348501" cy="22323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Information</a:t>
            </a:r>
            <a:endParaRPr lang="th-TH" dirty="0"/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2195670" y="1749425"/>
            <a:ext cx="676894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Address:	</a:t>
            </a:r>
            <a:r>
              <a:rPr lang="en-US" sz="2000" b="1" dirty="0" err="1" smtClean="0">
                <a:latin typeface="Courier New" pitchFamily="49" charset="0"/>
                <a:cs typeface="Courier New" pitchFamily="49" charset="0"/>
              </a:rPr>
              <a:t>Chulalongkorn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University, </a:t>
            </a:r>
            <a:endParaRPr lang="en-US" sz="20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2000" b="1" dirty="0" err="1" smtClean="0">
                <a:latin typeface="Courier New" pitchFamily="49" charset="0"/>
                <a:cs typeface="Courier New" pitchFamily="49" charset="0"/>
              </a:rPr>
              <a:t>Phyathai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Road, 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Pathumwan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			Bangkok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, Thailand 10330</a:t>
            </a:r>
          </a:p>
          <a:p>
            <a:endParaRPr lang="en-US" sz="20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 dirty="0">
                <a:latin typeface="Courier New" pitchFamily="49" charset="0"/>
                <a:cs typeface="Courier New" pitchFamily="49" charset="0"/>
              </a:rPr>
              <a:t>Telephone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:	+66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2 218 3335</a:t>
            </a:r>
          </a:p>
          <a:p>
            <a:r>
              <a:rPr lang="en-US" sz="2000" b="1" dirty="0">
                <a:latin typeface="Courier New" pitchFamily="49" charset="0"/>
                <a:cs typeface="Courier New" pitchFamily="49" charset="0"/>
              </a:rPr>
              <a:t>Fax: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		+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66 2 216 1299</a:t>
            </a:r>
          </a:p>
          <a:p>
            <a:r>
              <a:rPr lang="en-US" sz="2000" b="1" dirty="0">
                <a:latin typeface="Courier New" pitchFamily="49" charset="0"/>
                <a:cs typeface="Courier New" pitchFamily="49" charset="0"/>
              </a:rPr>
              <a:t>E-mail: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b="1" u="sng" dirty="0" smtClean="0">
                <a:latin typeface="Courier New" pitchFamily="49" charset="0"/>
                <a:cs typeface="Courier New" pitchFamily="49" charset="0"/>
              </a:rPr>
              <a:t>cicc@chula.ac.th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en-US" sz="20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 dirty="0">
                <a:latin typeface="Courier New" pitchFamily="49" charset="0"/>
                <a:cs typeface="Courier New" pitchFamily="49" charset="0"/>
              </a:rPr>
              <a:t>Website: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b="1" u="sng" dirty="0" smtClean="0">
                <a:latin typeface="Courier New" pitchFamily="49" charset="0"/>
                <a:cs typeface="Courier New" pitchFamily="49" charset="0"/>
              </a:rPr>
              <a:t>www.chula.ac.th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en-US" sz="20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 at A Glance</a:t>
            </a:r>
            <a:endParaRPr lang="th-TH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266950" y="1628749"/>
          <a:ext cx="6625650" cy="451104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161030"/>
                <a:gridCol w="4464620"/>
              </a:tblGrid>
              <a:tr h="367690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atin typeface="Courier New" pitchFamily="49" charset="0"/>
                          <a:cs typeface="Courier New" pitchFamily="49" charset="0"/>
                        </a:rPr>
                        <a:t>Name</a:t>
                      </a:r>
                      <a:endParaRPr lang="th-TH" sz="2000" b="1" dirty="0">
                        <a:latin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latin typeface="Courier New" pitchFamily="49" charset="0"/>
                          <a:cs typeface="Courier New" pitchFamily="49" charset="0"/>
                        </a:rPr>
                        <a:t>Chulalongkorn</a:t>
                      </a:r>
                      <a:r>
                        <a:rPr lang="en-US" sz="2000" baseline="0" dirty="0" smtClean="0">
                          <a:latin typeface="Courier New" pitchFamily="49" charset="0"/>
                          <a:cs typeface="Courier New" pitchFamily="49" charset="0"/>
                        </a:rPr>
                        <a:t> University</a:t>
                      </a:r>
                      <a:endParaRPr lang="th-TH" sz="2000" b="0" dirty="0">
                        <a:latin typeface="Courier New" pitchFamily="49" charset="0"/>
                      </a:endParaRPr>
                    </a:p>
                  </a:txBody>
                  <a:tcPr/>
                </a:tc>
              </a:tr>
              <a:tr h="367690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urier New" pitchFamily="49" charset="0"/>
                          <a:cs typeface="Courier New" pitchFamily="49" charset="0"/>
                        </a:rPr>
                        <a:t>Established</a:t>
                      </a:r>
                      <a:endParaRPr lang="th-TH" sz="2000" b="1" dirty="0">
                        <a:latin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urier New" pitchFamily="49" charset="0"/>
                          <a:cs typeface="Courier New" pitchFamily="49" charset="0"/>
                        </a:rPr>
                        <a:t>1917 </a:t>
                      </a:r>
                      <a:endParaRPr lang="en-US" sz="2000" kern="1200" baseline="0" dirty="0" smtClean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urier New" pitchFamily="49" charset="0"/>
                          <a:cs typeface="Courier New" pitchFamily="49" charset="0"/>
                        </a:rPr>
                        <a:t>Area</a:t>
                      </a:r>
                      <a:endParaRPr lang="th-TH" sz="2000" b="1" dirty="0">
                        <a:latin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urier New" pitchFamily="49" charset="0"/>
                          <a:cs typeface="Courier New" pitchFamily="49" charset="0"/>
                        </a:rPr>
                        <a:t>456 acres</a:t>
                      </a:r>
                      <a:r>
                        <a:rPr lang="en-US" sz="2000" kern="1200" baseline="0" dirty="0" smtClean="0">
                          <a:latin typeface="Courier New" pitchFamily="49" charset="0"/>
                          <a:cs typeface="Courier New" pitchFamily="49" charset="0"/>
                        </a:rPr>
                        <a:t> </a:t>
                      </a:r>
                    </a:p>
                    <a:p>
                      <a:r>
                        <a:rPr lang="en-US" sz="2000" kern="1200" baseline="0" dirty="0" smtClean="0">
                          <a:latin typeface="Courier New" pitchFamily="49" charset="0"/>
                          <a:cs typeface="Courier New" pitchFamily="49" charset="0"/>
                        </a:rPr>
                        <a:t>(</a:t>
                      </a:r>
                      <a:r>
                        <a:rPr lang="en-US" sz="2000" kern="1200" dirty="0" smtClean="0">
                          <a:latin typeface="Courier New" pitchFamily="49" charset="0"/>
                          <a:cs typeface="Courier New" pitchFamily="49" charset="0"/>
                        </a:rPr>
                        <a:t>Approximately 1,844,800 m</a:t>
                      </a:r>
                      <a:r>
                        <a:rPr lang="en-US" sz="2000" kern="1200" baseline="30000" dirty="0" smtClean="0">
                          <a:latin typeface="Courier New" pitchFamily="49" charset="0"/>
                          <a:cs typeface="Courier New" pitchFamily="49" charset="0"/>
                        </a:rPr>
                        <a:t>2</a:t>
                      </a:r>
                      <a:r>
                        <a:rPr lang="en-US" sz="2000" kern="1200" dirty="0" smtClean="0">
                          <a:latin typeface="Courier New" pitchFamily="49" charset="0"/>
                          <a:cs typeface="Courier New" pitchFamily="49" charset="0"/>
                        </a:rPr>
                        <a:t>)</a:t>
                      </a:r>
                      <a:endParaRPr lang="th-TH" sz="2000" b="0" dirty="0">
                        <a:latin typeface="Courier New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urier New" pitchFamily="49" charset="0"/>
                          <a:cs typeface="Courier New" pitchFamily="49" charset="0"/>
                        </a:rPr>
                        <a:t>Location</a:t>
                      </a:r>
                      <a:endParaRPr lang="th-TH" sz="2000" b="1" dirty="0">
                        <a:latin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urier New" pitchFamily="49" charset="0"/>
                          <a:cs typeface="Courier New" pitchFamily="49" charset="0"/>
                        </a:rPr>
                        <a:t>254 </a:t>
                      </a:r>
                      <a:r>
                        <a:rPr lang="en-US" sz="2000" kern="1200" dirty="0" err="1" smtClean="0">
                          <a:latin typeface="Courier New" pitchFamily="49" charset="0"/>
                          <a:cs typeface="Courier New" pitchFamily="49" charset="0"/>
                        </a:rPr>
                        <a:t>Phayathai</a:t>
                      </a:r>
                      <a:r>
                        <a:rPr lang="en-US" sz="2000" kern="1200" dirty="0" smtClean="0">
                          <a:latin typeface="Courier New" pitchFamily="49" charset="0"/>
                          <a:cs typeface="Courier New" pitchFamily="49" charset="0"/>
                        </a:rPr>
                        <a:t> Road, </a:t>
                      </a:r>
                      <a:r>
                        <a:rPr lang="en-US" sz="2000" kern="1200" dirty="0" err="1" smtClean="0">
                          <a:latin typeface="Courier New" pitchFamily="49" charset="0"/>
                          <a:cs typeface="Courier New" pitchFamily="49" charset="0"/>
                        </a:rPr>
                        <a:t>Pathumwan</a:t>
                      </a:r>
                      <a:r>
                        <a:rPr lang="en-US" sz="2000" kern="1200" dirty="0" smtClean="0">
                          <a:latin typeface="Courier New" pitchFamily="49" charset="0"/>
                          <a:cs typeface="Courier New" pitchFamily="49" charset="0"/>
                        </a:rPr>
                        <a:t>, Bangkok, Thailand</a:t>
                      </a:r>
                      <a:endParaRPr lang="th-TH" sz="2000" b="0" dirty="0">
                        <a:latin typeface="Courier New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Courier New" pitchFamily="49" charset="0"/>
                          <a:cs typeface="Courier New" pitchFamily="49" charset="0"/>
                        </a:rPr>
                        <a:t>Vision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Courier New" pitchFamily="49" charset="0"/>
                          <a:cs typeface="Courier New" pitchFamily="49" charset="0"/>
                        </a:rPr>
                        <a:t>2012-2017</a:t>
                      </a:r>
                      <a:endParaRPr lang="th-TH" sz="2000" b="1" dirty="0">
                        <a:latin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err="1" smtClean="0">
                          <a:latin typeface="Courier New" pitchFamily="49" charset="0"/>
                          <a:cs typeface="Courier New" pitchFamily="49" charset="0"/>
                        </a:rPr>
                        <a:t>Chulalongkorn</a:t>
                      </a:r>
                      <a:r>
                        <a:rPr lang="en-US" sz="2000" kern="1200" dirty="0" smtClean="0">
                          <a:latin typeface="Courier New" pitchFamily="49" charset="0"/>
                          <a:cs typeface="Courier New" pitchFamily="49" charset="0"/>
                        </a:rPr>
                        <a:t> University is Thailand’s source of knowledge and reference, a guiding light of wisdom for sustainable development.</a:t>
                      </a:r>
                      <a:endParaRPr lang="th-TH" sz="2000" b="0" dirty="0">
                        <a:latin typeface="Courier New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urier New" pitchFamily="49" charset="0"/>
                          <a:cs typeface="Courier New" pitchFamily="49" charset="0"/>
                        </a:rPr>
                        <a:t>CU President</a:t>
                      </a:r>
                      <a:endParaRPr lang="th-TH" sz="2000" b="1" dirty="0">
                        <a:latin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urier New" pitchFamily="49" charset="0"/>
                          <a:cs typeface="Courier New" pitchFamily="49" charset="0"/>
                        </a:rPr>
                        <a:t>Professor </a:t>
                      </a:r>
                      <a:r>
                        <a:rPr lang="en-US" sz="2000" kern="1200" dirty="0" err="1" smtClean="0">
                          <a:latin typeface="Courier New" pitchFamily="49" charset="0"/>
                          <a:cs typeface="Courier New" pitchFamily="49" charset="0"/>
                        </a:rPr>
                        <a:t>Pirom</a:t>
                      </a:r>
                      <a:r>
                        <a:rPr lang="en-US" sz="2000" kern="1200" dirty="0" smtClean="0">
                          <a:latin typeface="Courier New" pitchFamily="49" charset="0"/>
                          <a:cs typeface="Courier New" pitchFamily="49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Courier New" pitchFamily="49" charset="0"/>
                          <a:cs typeface="Courier New" pitchFamily="49" charset="0"/>
                        </a:rPr>
                        <a:t>Kamolratanakul</a:t>
                      </a:r>
                      <a:r>
                        <a:rPr lang="en-US" sz="2000" kern="1200" dirty="0" smtClean="0">
                          <a:latin typeface="Courier New" pitchFamily="49" charset="0"/>
                          <a:cs typeface="Courier New" pitchFamily="49" charset="0"/>
                        </a:rPr>
                        <a:t> ,M.D.</a:t>
                      </a:r>
                      <a:endParaRPr lang="th-TH" sz="2000" b="0" dirty="0">
                        <a:latin typeface="Courier New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 Map</a:t>
            </a:r>
            <a:endParaRPr lang="th-TH" dirty="0"/>
          </a:p>
        </p:txBody>
      </p:sp>
      <p:pic>
        <p:nvPicPr>
          <p:cNvPr id="5" name="Picture 4" descr="02_AW_map_CU_in-May final_c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6595" y="1484730"/>
            <a:ext cx="6922035" cy="4791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3710" y="274638"/>
            <a:ext cx="3240450" cy="1143000"/>
          </a:xfrm>
        </p:spPr>
        <p:txBody>
          <a:bodyPr/>
          <a:lstStyle/>
          <a:p>
            <a:r>
              <a:rPr lang="en-US" sz="2400" dirty="0" smtClean="0"/>
              <a:t>Number of Students</a:t>
            </a:r>
            <a:endParaRPr lang="th-TH" sz="24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195670" y="4365130"/>
          <a:ext cx="3888540" cy="2128782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2546692"/>
                <a:gridCol w="1341848"/>
              </a:tblGrid>
              <a:tr h="36005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urier New" pitchFamily="49" charset="0"/>
                          <a:cs typeface="Courier New" pitchFamily="49" charset="0"/>
                        </a:rPr>
                        <a:t>Bachelor’s Degree 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>
                          <a:latin typeface="Courier New" pitchFamily="49" charset="0"/>
                        </a:rPr>
                        <a:t>26,305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/>
                </a:tc>
              </a:tr>
              <a:tr h="333424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urier New" pitchFamily="49" charset="0"/>
                          <a:cs typeface="Courier New" pitchFamily="49" charset="0"/>
                        </a:rPr>
                        <a:t>Graduate Diploma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urier New" pitchFamily="49" charset="0"/>
                        </a:rPr>
                        <a:t>51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>
                          <a:latin typeface="Courier New" pitchFamily="49" charset="0"/>
                          <a:cs typeface="Courier New" pitchFamily="49" charset="0"/>
                        </a:rPr>
                        <a:t>Master’s Degree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urier New" pitchFamily="49" charset="0"/>
                        </a:rPr>
                        <a:t>10,092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urier New" pitchFamily="49" charset="0"/>
                          <a:cs typeface="Courier New" pitchFamily="49" charset="0"/>
                        </a:rPr>
                        <a:t>Higher Graduate Diploma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urier New" pitchFamily="49" charset="0"/>
                        </a:rPr>
                        <a:t>628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>
                          <a:latin typeface="Courier New" pitchFamily="49" charset="0"/>
                          <a:cs typeface="Courier New" pitchFamily="49" charset="0"/>
                        </a:rPr>
                        <a:t>Doctoral Degree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>
                          <a:latin typeface="Courier New" pitchFamily="49" charset="0"/>
                        </a:rPr>
                        <a:t>2,674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Total of Students 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solidFill>
                            <a:schemeClr val="tx1"/>
                          </a:solidFill>
                          <a:latin typeface="Courier New" pitchFamily="49" charset="0"/>
                        </a:rPr>
                        <a:t>39,750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10" name="Chart 9"/>
          <p:cNvGraphicFramePr/>
          <p:nvPr/>
        </p:nvGraphicFramePr>
        <p:xfrm>
          <a:off x="2195670" y="1484730"/>
          <a:ext cx="3888540" cy="2808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10"/>
          <p:cNvGraphicFramePr/>
          <p:nvPr/>
        </p:nvGraphicFramePr>
        <p:xfrm>
          <a:off x="6156220" y="1484730"/>
          <a:ext cx="2880400" cy="2808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6156220" y="4365130"/>
          <a:ext cx="2987780" cy="1002030"/>
        </p:xfrm>
        <a:graphic>
          <a:graphicData uri="http://schemas.openxmlformats.org/drawingml/2006/table">
            <a:tbl>
              <a:tblPr>
                <a:tableStyleId>{37CE84F3-28C3-443E-9E96-99CF82512B78}</a:tableStyleId>
              </a:tblPr>
              <a:tblGrid>
                <a:gridCol w="1956764"/>
                <a:gridCol w="1031016"/>
              </a:tblGrid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latin typeface="Courier New" pitchFamily="49" charset="0"/>
                          <a:cs typeface="Courier New" pitchFamily="49" charset="0"/>
                        </a:rPr>
                        <a:t>Academic Staffs</a:t>
                      </a:r>
                      <a:endParaRPr lang="en-US" sz="1600" b="1" i="0" u="none" strike="noStrike" dirty="0">
                        <a:solidFill>
                          <a:srgbClr val="333333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latin typeface="Courier New" pitchFamily="49" charset="0"/>
                        </a:rPr>
                        <a:t>2,856</a:t>
                      </a:r>
                      <a:endParaRPr lang="th-TH" sz="1600" b="1" i="0" u="none" strike="noStrike">
                        <a:solidFill>
                          <a:srgbClr val="333333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 anchor="b"/>
                </a:tc>
              </a:tr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>
                          <a:latin typeface="Courier New" pitchFamily="49" charset="0"/>
                          <a:cs typeface="Courier New" pitchFamily="49" charset="0"/>
                        </a:rPr>
                        <a:t>Other Staffs</a:t>
                      </a:r>
                      <a:endParaRPr lang="en-US" sz="1600" b="1" i="0" u="none" strike="noStrike">
                        <a:solidFill>
                          <a:srgbClr val="333333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latin typeface="Courier New" pitchFamily="49" charset="0"/>
                        </a:rPr>
                        <a:t>5,156</a:t>
                      </a:r>
                      <a:endParaRPr lang="th-TH" sz="1600" b="1" i="0" u="none" strike="noStrike">
                        <a:solidFill>
                          <a:srgbClr val="333333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 anchor="b"/>
                </a:tc>
              </a:tr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Total of Personnel 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solidFill>
                            <a:schemeClr val="tx1"/>
                          </a:solidFill>
                          <a:latin typeface="Courier New" pitchFamily="49" charset="0"/>
                        </a:rPr>
                        <a:t>8,012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6300240" y="274638"/>
            <a:ext cx="260259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ourier New" pitchFamily="49" charset="0"/>
                <a:ea typeface="+mj-ea"/>
                <a:cs typeface="+mj-cs"/>
              </a:rPr>
              <a:t>Number of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ourier New" pitchFamily="49" charset="0"/>
                <a:ea typeface="+mj-ea"/>
                <a:cs typeface="+mj-cs"/>
              </a:rPr>
              <a:t>Personnel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ourier New" pitchFamily="49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13548" y="6248431"/>
            <a:ext cx="23230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>
                <a:latin typeface="Courier New" pitchFamily="49" charset="0"/>
                <a:cs typeface="Courier New" pitchFamily="49" charset="0"/>
              </a:rPr>
              <a:t>*Information as of 2013</a:t>
            </a:r>
            <a:endParaRPr lang="th-TH" sz="1200" i="1" dirty="0" smtClean="0">
              <a:latin typeface="Courier New" pitchFamily="49" charset="0"/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CU International Undergraduate Programs :</a:t>
            </a:r>
            <a:r>
              <a:rPr lang="en-US" sz="2400" i="1" dirty="0" smtClean="0">
                <a:solidFill>
                  <a:srgbClr val="C00000"/>
                </a:solidFill>
              </a:rPr>
              <a:t>Bachelor's Degree</a:t>
            </a:r>
            <a:endParaRPr lang="th-TH" sz="24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95670" y="1484730"/>
            <a:ext cx="6336880" cy="4893647"/>
          </a:xfrm>
          <a:prstGeom prst="rect">
            <a:avLst/>
          </a:prstGeom>
          <a:noFill/>
        </p:spPr>
        <p:txBody>
          <a:bodyPr wrap="square" numCol="1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Faculty of Architecture</a:t>
            </a:r>
            <a:r>
              <a:rPr lang="en-US" sz="1300" b="1" dirty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defRPr/>
            </a:pPr>
            <a:r>
              <a:rPr lang="en-US" sz="1300" b="1" dirty="0">
                <a:latin typeface="Courier New" pitchFamily="49" charset="0"/>
                <a:cs typeface="Courier New" pitchFamily="49" charset="0"/>
              </a:rPr>
              <a:t>	1. Architectural Design</a:t>
            </a:r>
          </a:p>
          <a:p>
            <a:pPr>
              <a:defRPr/>
            </a:pPr>
            <a:r>
              <a:rPr lang="en-US" sz="1300" b="1" dirty="0">
                <a:latin typeface="Courier New" pitchFamily="49" charset="0"/>
                <a:cs typeface="Courier New" pitchFamily="49" charset="0"/>
              </a:rPr>
              <a:t>	2. Communication Design</a:t>
            </a:r>
          </a:p>
          <a:p>
            <a:pPr>
              <a:defRPr/>
            </a:pPr>
            <a:r>
              <a:rPr lang="en-US" sz="13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Faculty of Arts</a:t>
            </a:r>
            <a:r>
              <a:rPr lang="en-US" sz="1300" b="1" dirty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defRPr/>
            </a:pPr>
            <a:r>
              <a:rPr lang="en-US" sz="1300" b="1" dirty="0">
                <a:latin typeface="Courier New" pitchFamily="49" charset="0"/>
                <a:cs typeface="Courier New" pitchFamily="49" charset="0"/>
              </a:rPr>
              <a:t>	3. Language and Culture</a:t>
            </a:r>
          </a:p>
          <a:p>
            <a:pPr>
              <a:defRPr/>
            </a:pPr>
            <a:r>
              <a:rPr lang="en-US" sz="13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Faculty of Commerce and Accountancy	</a:t>
            </a:r>
            <a:endParaRPr lang="en-US" sz="1300" b="1" dirty="0" smtClea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en-US" sz="1300" b="1" dirty="0" smtClean="0">
                <a:latin typeface="Courier New" pitchFamily="49" charset="0"/>
                <a:cs typeface="Courier New" pitchFamily="49" charset="0"/>
              </a:rPr>
              <a:t>	4</a:t>
            </a:r>
            <a:r>
              <a:rPr lang="en-US" sz="1300" b="1" dirty="0">
                <a:latin typeface="Courier New" pitchFamily="49" charset="0"/>
                <a:cs typeface="Courier New" pitchFamily="49" charset="0"/>
              </a:rPr>
              <a:t>. Accounting </a:t>
            </a:r>
          </a:p>
          <a:p>
            <a:pPr>
              <a:defRPr/>
            </a:pPr>
            <a:r>
              <a:rPr lang="en-US" sz="1300" b="1" dirty="0">
                <a:latin typeface="Courier New" pitchFamily="49" charset="0"/>
                <a:cs typeface="Courier New" pitchFamily="49" charset="0"/>
              </a:rPr>
              <a:t>	5. International Business Management </a:t>
            </a:r>
          </a:p>
          <a:p>
            <a:pPr>
              <a:defRPr/>
            </a:pPr>
            <a:r>
              <a:rPr lang="en-US" sz="1300" b="1" dirty="0">
                <a:latin typeface="Courier New" pitchFamily="49" charset="0"/>
                <a:cs typeface="Courier New" pitchFamily="49" charset="0"/>
              </a:rPr>
              <a:t>	    - International Business</a:t>
            </a:r>
          </a:p>
          <a:p>
            <a:pPr>
              <a:defRPr/>
            </a:pPr>
            <a:r>
              <a:rPr lang="en-US" sz="1300" b="1" dirty="0">
                <a:latin typeface="Courier New" pitchFamily="49" charset="0"/>
                <a:cs typeface="Courier New" pitchFamily="49" charset="0"/>
              </a:rPr>
              <a:t>	    - Financial Analysis and Investment</a:t>
            </a:r>
          </a:p>
          <a:p>
            <a:pPr>
              <a:defRPr/>
            </a:pPr>
            <a:r>
              <a:rPr lang="en-US" sz="13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Faculty of Communication Arts</a:t>
            </a:r>
          </a:p>
          <a:p>
            <a:pPr>
              <a:defRPr/>
            </a:pPr>
            <a:r>
              <a:rPr lang="en-US" sz="1300" b="1" dirty="0">
                <a:latin typeface="Courier New" pitchFamily="49" charset="0"/>
                <a:cs typeface="Courier New" pitchFamily="49" charset="0"/>
              </a:rPr>
              <a:t>	6. Communication Management</a:t>
            </a:r>
          </a:p>
          <a:p>
            <a:pPr>
              <a:defRPr/>
            </a:pPr>
            <a:r>
              <a:rPr lang="en-US" sz="13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Faculty of Economics </a:t>
            </a:r>
            <a:r>
              <a:rPr lang="en-US" sz="1300" b="1" dirty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defRPr/>
            </a:pPr>
            <a:r>
              <a:rPr lang="en-US" sz="1300" b="1" dirty="0">
                <a:latin typeface="Courier New" pitchFamily="49" charset="0"/>
                <a:cs typeface="Courier New" pitchFamily="49" charset="0"/>
              </a:rPr>
              <a:t>	7. Economics </a:t>
            </a:r>
          </a:p>
          <a:p>
            <a:pPr>
              <a:defRPr/>
            </a:pPr>
            <a:r>
              <a:rPr lang="en-US" sz="13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Faculty of Engineering</a:t>
            </a:r>
            <a:r>
              <a:rPr lang="en-US" sz="1300" b="1" dirty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defRPr/>
            </a:pPr>
            <a:r>
              <a:rPr lang="en-US" sz="1300" b="1" dirty="0">
                <a:latin typeface="Courier New" pitchFamily="49" charset="0"/>
                <a:cs typeface="Courier New" pitchFamily="49" charset="0"/>
              </a:rPr>
              <a:t>	8. Aerospace Engineering </a:t>
            </a:r>
          </a:p>
          <a:p>
            <a:pPr>
              <a:defRPr/>
            </a:pPr>
            <a:r>
              <a:rPr lang="en-US" sz="1300" b="1" dirty="0">
                <a:latin typeface="Courier New" pitchFamily="49" charset="0"/>
                <a:cs typeface="Courier New" pitchFamily="49" charset="0"/>
              </a:rPr>
              <a:t>	9. Automotive Design and </a:t>
            </a:r>
            <a:r>
              <a:rPr lang="en-US" sz="1300" b="1" dirty="0" smtClean="0">
                <a:latin typeface="Courier New" pitchFamily="49" charset="0"/>
                <a:cs typeface="Courier New" pitchFamily="49" charset="0"/>
              </a:rPr>
              <a:t>                  		   Manufacturing </a:t>
            </a:r>
            <a:r>
              <a:rPr lang="en-US" sz="1300" b="1" dirty="0">
                <a:latin typeface="Courier New" pitchFamily="49" charset="0"/>
                <a:cs typeface="Courier New" pitchFamily="49" charset="0"/>
              </a:rPr>
              <a:t>Engineering </a:t>
            </a:r>
          </a:p>
          <a:p>
            <a:pPr>
              <a:defRPr/>
            </a:pPr>
            <a:r>
              <a:rPr lang="en-US" sz="1300" b="1" dirty="0">
                <a:latin typeface="Courier New" pitchFamily="49" charset="0"/>
                <a:cs typeface="Courier New" pitchFamily="49" charset="0"/>
              </a:rPr>
              <a:t>	10. Information and Communication </a:t>
            </a:r>
            <a:r>
              <a:rPr lang="en-US" sz="1300" b="1" dirty="0" smtClean="0">
                <a:latin typeface="Courier New" pitchFamily="49" charset="0"/>
                <a:cs typeface="Courier New" pitchFamily="49" charset="0"/>
              </a:rPr>
              <a:t>Engineering </a:t>
            </a:r>
          </a:p>
          <a:p>
            <a:pPr>
              <a:defRPr/>
            </a:pPr>
            <a:r>
              <a:rPr lang="en-US" sz="1300" b="1" dirty="0">
                <a:latin typeface="Courier New" pitchFamily="49" charset="0"/>
                <a:cs typeface="Courier New" pitchFamily="49" charset="0"/>
              </a:rPr>
              <a:t>	11. </a:t>
            </a:r>
            <a:r>
              <a:rPr lang="en-US" sz="1300" b="1" dirty="0" err="1">
                <a:latin typeface="Courier New" pitchFamily="49" charset="0"/>
                <a:cs typeface="Courier New" pitchFamily="49" charset="0"/>
              </a:rPr>
              <a:t>Nano</a:t>
            </a:r>
            <a:r>
              <a:rPr lang="en-US" sz="1300" b="1" dirty="0">
                <a:latin typeface="Courier New" pitchFamily="49" charset="0"/>
                <a:cs typeface="Courier New" pitchFamily="49" charset="0"/>
              </a:rPr>
              <a:t> Engineering </a:t>
            </a:r>
          </a:p>
          <a:p>
            <a:pPr>
              <a:defRPr/>
            </a:pPr>
            <a:r>
              <a:rPr lang="en-US" sz="13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Faculty of Psychology</a:t>
            </a:r>
            <a:r>
              <a:rPr lang="en-US" sz="1300" b="1" dirty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defRPr/>
            </a:pPr>
            <a:r>
              <a:rPr lang="en-US" sz="1300" b="1" dirty="0">
                <a:latin typeface="Courier New" pitchFamily="49" charset="0"/>
                <a:cs typeface="Courier New" pitchFamily="49" charset="0"/>
              </a:rPr>
              <a:t>	12. Psychological Science </a:t>
            </a:r>
          </a:p>
          <a:p>
            <a:pPr>
              <a:defRPr/>
            </a:pPr>
            <a:r>
              <a:rPr lang="en-US" sz="13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Faculty of Science	</a:t>
            </a:r>
          </a:p>
          <a:p>
            <a:pPr>
              <a:defRPr/>
            </a:pPr>
            <a:r>
              <a:rPr lang="en-US" sz="1300" b="1" dirty="0">
                <a:latin typeface="Courier New" pitchFamily="49" charset="0"/>
                <a:cs typeface="Courier New" pitchFamily="49" charset="0"/>
              </a:rPr>
              <a:t>	13. Applied Chemistry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CU International Graduate Programs :</a:t>
            </a:r>
            <a:r>
              <a:rPr lang="en-US" sz="3200" dirty="0" smtClean="0">
                <a:solidFill>
                  <a:srgbClr val="00B050"/>
                </a:solidFill>
              </a:rPr>
              <a:t>Master's Degree</a:t>
            </a:r>
            <a:endParaRPr lang="th-TH" sz="3200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95670" y="1555768"/>
            <a:ext cx="6840950" cy="4832092"/>
          </a:xfrm>
          <a:prstGeom prst="rect">
            <a:avLst/>
          </a:prstGeom>
          <a:noFill/>
        </p:spPr>
        <p:txBody>
          <a:bodyPr wrap="square" numCol="1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College of Public Health Sciences	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1. Public Health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2. Public Health Sciences </a:t>
            </a:r>
          </a:p>
          <a:p>
            <a:pPr>
              <a:defRPr/>
            </a:pP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Faculty of Allied Health Sciences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3. Food and Nutrition </a:t>
            </a:r>
          </a:p>
          <a:p>
            <a:pPr>
              <a:defRPr/>
            </a:pP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Faculty of Architecture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4. Architectural Design </a:t>
            </a:r>
          </a:p>
          <a:p>
            <a:pPr>
              <a:defRPr/>
            </a:pP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Faculty of Arts	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5. Thai Studies</a:t>
            </a:r>
          </a:p>
          <a:p>
            <a:pPr>
              <a:defRPr/>
            </a:pP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Faculty of Commerce and Accountancy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6. International Business Management 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7. Finance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8. Financial Engineering </a:t>
            </a:r>
          </a:p>
          <a:p>
            <a:pPr>
              <a:defRPr/>
            </a:pP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Faculty of Communication Arts 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9. Strategic Communication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Management </a:t>
            </a:r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Faculty of Dentistry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10. Esthetic Restorative and Implant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Dentistry </a:t>
            </a:r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en-US" sz="1400" b="1" dirty="0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Faculty 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of Economics 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11. Business and Managerial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Economics </a:t>
            </a:r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12. International Economics and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Finance </a:t>
            </a:r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13. Health Economics and Health </a:t>
            </a:r>
            <a:r>
              <a:rPr lang="en-US" sz="1400" b="1" dirty="0" err="1" smtClean="0">
                <a:latin typeface="Courier New" pitchFamily="49" charset="0"/>
                <a:cs typeface="Courier New" pitchFamily="49" charset="0"/>
              </a:rPr>
              <a:t>CareManagement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14.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Labour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Economics and Human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Resource 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Management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195670" y="1549318"/>
            <a:ext cx="6408890" cy="4616648"/>
          </a:xfrm>
          <a:prstGeom prst="rect">
            <a:avLst/>
          </a:prstGeom>
          <a:noFill/>
        </p:spPr>
        <p:txBody>
          <a:bodyPr wrap="square" numCol="1">
            <a:spAutoFit/>
          </a:bodyPr>
          <a:lstStyle/>
          <a:p>
            <a:pPr>
              <a:defRPr/>
            </a:pPr>
            <a:r>
              <a:rPr lang="en-US" sz="1400" b="1" dirty="0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Faculty 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of Education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15. Teaching English as a Foreign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Language </a:t>
            </a:r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Faculty of Engineering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16. Engineering Management 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17. Infrastructure in Civil Engineering 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18. Petroleum Engineering </a:t>
            </a:r>
          </a:p>
          <a:p>
            <a:pPr>
              <a:defRPr/>
            </a:pP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Faculty of Law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defRPr/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	19. Business Law </a:t>
            </a:r>
            <a:endParaRPr lang="en-US" sz="14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en-US" sz="1400" b="1" dirty="0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Faculty of Medicine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defRPr/>
            </a:pP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	20. Health Development </a:t>
            </a:r>
          </a:p>
          <a:p>
            <a:pPr>
              <a:defRPr/>
            </a:pP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	21. Medical Sciences </a:t>
            </a:r>
          </a:p>
          <a:p>
            <a:pPr>
              <a:defRPr/>
            </a:pPr>
            <a:r>
              <a:rPr lang="en-US" sz="1400" b="1" dirty="0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Faculty of Pharmaceutical Science	</a:t>
            </a:r>
          </a:p>
          <a:p>
            <a:pPr>
              <a:defRPr/>
            </a:pP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	22. Pharmaceutical Technology </a:t>
            </a:r>
          </a:p>
          <a:p>
            <a:pPr>
              <a:defRPr/>
            </a:pP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	23. Social and Administrative Pharmacy </a:t>
            </a:r>
          </a:p>
          <a:p>
            <a:pPr>
              <a:defRPr/>
            </a:pPr>
            <a:r>
              <a:rPr lang="en-US" sz="1400" b="1" dirty="0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Faculty of Political Science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defRPr/>
            </a:pP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	24. International Development Studies </a:t>
            </a:r>
          </a:p>
          <a:p>
            <a:pPr>
              <a:defRPr/>
            </a:pPr>
            <a:r>
              <a:rPr lang="en-US" sz="1400" b="1" dirty="0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Faculty of Science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defRPr/>
            </a:pP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	25. Computer Science and Information Technology </a:t>
            </a:r>
          </a:p>
          <a:p>
            <a:pPr>
              <a:defRPr/>
            </a:pP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	26. Food Science and Technology </a:t>
            </a:r>
          </a:p>
          <a:p>
            <a:pPr>
              <a:defRPr/>
            </a:pP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	27. Petroleum Geosciences </a:t>
            </a:r>
          </a:p>
          <a:p>
            <a:pPr>
              <a:defRPr/>
            </a:pPr>
            <a:endParaRPr lang="en-US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195670" y="274638"/>
            <a:ext cx="6491130" cy="1143000"/>
          </a:xfrm>
        </p:spPr>
        <p:txBody>
          <a:bodyPr/>
          <a:lstStyle/>
          <a:p>
            <a:r>
              <a:rPr lang="en-US" sz="3200" dirty="0" smtClean="0"/>
              <a:t>CU International Graduate Programs :</a:t>
            </a:r>
            <a:r>
              <a:rPr lang="en-US" sz="3200" dirty="0" smtClean="0">
                <a:solidFill>
                  <a:srgbClr val="00B050"/>
                </a:solidFill>
              </a:rPr>
              <a:t>Master's Degree</a:t>
            </a:r>
            <a:endParaRPr lang="th-TH" sz="32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180</Words>
  <Application>Microsoft Office PowerPoint</Application>
  <PresentationFormat>On-screen Show (4:3)</PresentationFormat>
  <Paragraphs>181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Slide 2</vt:lpstr>
      <vt:lpstr>Slide 3</vt:lpstr>
      <vt:lpstr>CU at A Glance</vt:lpstr>
      <vt:lpstr>CU Map</vt:lpstr>
      <vt:lpstr>Number of Students</vt:lpstr>
      <vt:lpstr>CU International Undergraduate Programs :Bachelor's Degree</vt:lpstr>
      <vt:lpstr>CU International Graduate Programs :Master's Degree</vt:lpstr>
      <vt:lpstr>CU International Graduate Programs :Master's Degree</vt:lpstr>
      <vt:lpstr>CU International Graduate Programs :Master's Degree</vt:lpstr>
      <vt:lpstr>CU International Graduate Programs :Doctoral Degree</vt:lpstr>
      <vt:lpstr>CU International Graduate Programs :Doctoral Degree</vt:lpstr>
      <vt:lpstr>Colorful Bangkok</vt:lpstr>
      <vt:lpstr>Chulalongkorn University Campus</vt:lpstr>
      <vt:lpstr>Contact Information</vt:lpstr>
    </vt:vector>
  </TitlesOfParts>
  <Company>iLLUSiON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CasperX</dc:creator>
  <cp:lastModifiedBy>CasperX</cp:lastModifiedBy>
  <cp:revision>30</cp:revision>
  <dcterms:created xsi:type="dcterms:W3CDTF">2014-08-26T10:24:06Z</dcterms:created>
  <dcterms:modified xsi:type="dcterms:W3CDTF">2014-09-11T06:42:30Z</dcterms:modified>
</cp:coreProperties>
</file>