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3.785996800855855E-2"/>
                  <c:y val="5.963879660588451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Bachelor’s</a:t>
                    </a:r>
                    <a:r>
                      <a:rPr lang="en-US" sz="900" baseline="0" dirty="0" smtClean="0"/>
                      <a:t> </a:t>
                    </a:r>
                    <a:r>
                      <a:rPr lang="en-US" sz="900" dirty="0" smtClean="0"/>
                      <a:t>Degree</a:t>
                    </a:r>
                    <a:r>
                      <a:rPr lang="en-US" sz="900" dirty="0"/>
                      <a:t>  
66%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1.75363079615048E-2"/>
                  <c:y val="5.3541848935549696E-2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'[Chart in Microsoft Office PowerPoint]Sheet1'!$B$13:$B$17</c:f>
              <c:strCache>
                <c:ptCount val="5"/>
                <c:pt idx="0">
                  <c:v>Bachelor’s Degree  </c:v>
                </c:pt>
                <c:pt idx="1">
                  <c:v>Graduate Diploma </c:v>
                </c:pt>
                <c:pt idx="2">
                  <c:v>Master’s Degree </c:v>
                </c:pt>
                <c:pt idx="3">
                  <c:v>Higher Graduate Diploma </c:v>
                </c:pt>
                <c:pt idx="4">
                  <c:v>Doctoral Degree </c:v>
                </c:pt>
              </c:strCache>
            </c:strRef>
          </c:cat>
          <c:val>
            <c:numRef>
              <c:f>'[Chart in Microsoft Office PowerPoint]Sheet1'!$C$13:$C$17</c:f>
              <c:numCache>
                <c:formatCode>General</c:formatCode>
                <c:ptCount val="5"/>
                <c:pt idx="0" formatCode="#,##0">
                  <c:v>26305</c:v>
                </c:pt>
                <c:pt idx="1">
                  <c:v>51</c:v>
                </c:pt>
                <c:pt idx="2" formatCode="#,##0">
                  <c:v>10092</c:v>
                </c:pt>
                <c:pt idx="3">
                  <c:v>628</c:v>
                </c:pt>
                <c:pt idx="4" formatCode="#,##0">
                  <c:v>2674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>
          <a:latin typeface="Arial Unicode MS" pitchFamily="34" charset="-128"/>
          <a:ea typeface="Arial Unicode MS" pitchFamily="34" charset="-128"/>
          <a:cs typeface="Arial Unicode MS" pitchFamily="34" charset="-128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spPr>
              <a:solidFill>
                <a:schemeClr val="accent6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1463685599222342"/>
                  <c:y val="-0.162937127678135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Academic Staffs
36%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7.4954867379530624E-2"/>
                  <c:y val="0.13709207054575753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'[Chart in Microsoft Office PowerPoint]Sheet1'!$B$45:$B$46</c:f>
              <c:strCache>
                <c:ptCount val="2"/>
                <c:pt idx="0">
                  <c:v>Academic Staffs</c:v>
                </c:pt>
                <c:pt idx="1">
                  <c:v>Other Staffs</c:v>
                </c:pt>
              </c:strCache>
            </c:strRef>
          </c:cat>
          <c:val>
            <c:numRef>
              <c:f>'[Chart in Microsoft Office PowerPoint]Sheet1'!$C$45:$C$46</c:f>
              <c:numCache>
                <c:formatCode>#,##0</c:formatCode>
                <c:ptCount val="2"/>
                <c:pt idx="0">
                  <c:v>2856</c:v>
                </c:pt>
                <c:pt idx="1">
                  <c:v>5156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solidFill>
      <a:schemeClr val="bg1"/>
    </a:solidFill>
  </c:spPr>
  <c:txPr>
    <a:bodyPr/>
    <a:lstStyle/>
    <a:p>
      <a:pPr>
        <a:defRPr sz="1100">
          <a:latin typeface="Arial Unicode MS" pitchFamily="34" charset="-128"/>
          <a:ea typeface="Arial Unicode MS" pitchFamily="34" charset="-128"/>
          <a:cs typeface="Arial Unicode MS" pitchFamily="34" charset="-128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u-2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50" y="5373270"/>
            <a:ext cx="7772400" cy="96595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7630" y="6381410"/>
            <a:ext cx="6616830" cy="40458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accent4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0310" y="6356350"/>
            <a:ext cx="442290" cy="365125"/>
          </a:xfrm>
        </p:spPr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84730"/>
            <a:ext cx="2057400" cy="46414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4730"/>
            <a:ext cx="6019800" cy="46414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u-2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720"/>
            <a:ext cx="8229600" cy="1143000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890"/>
            <a:ext cx="8229600" cy="3489273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36890"/>
            <a:ext cx="4038600" cy="34892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636890"/>
            <a:ext cx="4038600" cy="34892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645218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356989"/>
            <a:ext cx="4040188" cy="27691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636890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356991"/>
            <a:ext cx="4041775" cy="27691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473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84730"/>
            <a:ext cx="5111750" cy="46414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708900"/>
            <a:ext cx="3008313" cy="3417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84729"/>
            <a:ext cx="5486400" cy="32428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-2-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41272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636890"/>
            <a:ext cx="8229600" cy="3489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A68E3-9708-46A4-8FD4-77C055E6E2E3}" type="datetimeFigureOut">
              <a:rPr lang="th-TH" smtClean="0"/>
              <a:pPr/>
              <a:t>11/09/57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F3995-A95E-4746-B635-7A4B55A946CF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2">
              <a:lumMod val="75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accent4">
              <a:lumMod val="5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accent4">
              <a:lumMod val="5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accent4">
              <a:lumMod val="5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accent4">
              <a:lumMod val="5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accent4">
              <a:lumMod val="50000"/>
            </a:schemeClr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th-TH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th-TH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39440" y="2636890"/>
            <a:ext cx="770507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Address:		</a:t>
            </a:r>
            <a:r>
              <a:rPr lang="en-US" sz="2400" b="1" dirty="0" err="1" smtClean="0">
                <a:latin typeface="Cordia New" pitchFamily="34" charset="-34"/>
                <a:cs typeface="Cordia New" pitchFamily="34" charset="-34"/>
              </a:rPr>
              <a:t>Chulalongkorn</a:t>
            </a:r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University, </a:t>
            </a:r>
            <a:endParaRPr lang="en-US" sz="2400" b="1" dirty="0" smtClean="0">
              <a:latin typeface="Cordia New" pitchFamily="34" charset="-34"/>
              <a:cs typeface="Cordia New" pitchFamily="34" charset="-34"/>
            </a:endParaRPr>
          </a:p>
          <a:p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sz="2400" b="1" dirty="0" err="1" smtClean="0">
                <a:latin typeface="Cordia New" pitchFamily="34" charset="-34"/>
                <a:cs typeface="Cordia New" pitchFamily="34" charset="-34"/>
              </a:rPr>
              <a:t>Phyathai</a:t>
            </a:r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Road,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Pathumwan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, </a:t>
            </a:r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			</a:t>
            </a:r>
          </a:p>
          <a:p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		Bangkok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, Thailand 10330</a:t>
            </a:r>
          </a:p>
          <a:p>
            <a:endParaRPr lang="en-US" sz="2400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Telephone</a:t>
            </a:r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:	+66 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2 218 3335</a:t>
            </a:r>
          </a:p>
          <a:p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Fax: </a:t>
            </a:r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		+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66 2 216 1299</a:t>
            </a:r>
          </a:p>
          <a:p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E-mail: </a:t>
            </a:r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sz="2400" b="1" u="sng" dirty="0" smtClean="0">
                <a:latin typeface="Cordia New" pitchFamily="34" charset="-34"/>
                <a:cs typeface="Cordia New" pitchFamily="34" charset="-34"/>
              </a:rPr>
              <a:t>cicc@chula.ac.th</a:t>
            </a:r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 </a:t>
            </a:r>
            <a:endParaRPr lang="en-US" sz="2400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Website: </a:t>
            </a:r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sz="2400" b="1" u="sng" dirty="0" smtClean="0">
                <a:latin typeface="Cordia New" pitchFamily="34" charset="-34"/>
                <a:cs typeface="Cordia New" pitchFamily="34" charset="-34"/>
              </a:rPr>
              <a:t>www.chula.ac.th</a:t>
            </a:r>
            <a:r>
              <a:rPr lang="en-US" sz="2400" b="1" dirty="0" smtClean="0">
                <a:latin typeface="Cordia New" pitchFamily="34" charset="-34"/>
                <a:cs typeface="Cordia New" pitchFamily="34" charset="-34"/>
              </a:rPr>
              <a:t> </a:t>
            </a:r>
            <a:endParaRPr lang="en-US" sz="2400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at A Glance</a:t>
            </a:r>
            <a:endParaRPr lang="th-TH" dirty="0"/>
          </a:p>
        </p:txBody>
      </p:sp>
      <p:graphicFrame>
        <p:nvGraphicFramePr>
          <p:cNvPr id="5" name="Content Placeholder 5"/>
          <p:cNvGraphicFramePr>
            <a:graphicFrameLocks noGrp="1"/>
          </p:cNvGraphicFramePr>
          <p:nvPr>
            <p:ph idx="1"/>
          </p:nvPr>
        </p:nvGraphicFramePr>
        <p:xfrm>
          <a:off x="179390" y="2564880"/>
          <a:ext cx="8641200" cy="38885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818424"/>
                <a:gridCol w="5822776"/>
              </a:tblGrid>
              <a:tr h="471634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Name</a:t>
                      </a:r>
                      <a:endParaRPr lang="th-TH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Chulalongkorn</a:t>
                      </a:r>
                      <a:r>
                        <a:rPr lang="en-US" sz="1800" b="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University</a:t>
                      </a:r>
                      <a:endParaRPr lang="th-TH" sz="18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471634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Established</a:t>
                      </a:r>
                      <a:endParaRPr lang="th-TH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1917 </a:t>
                      </a:r>
                      <a:endParaRPr lang="en-US" sz="1800" b="0" kern="1200" baseline="0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821028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Area</a:t>
                      </a:r>
                      <a:endParaRPr lang="th-TH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456 acres</a:t>
                      </a:r>
                      <a:r>
                        <a:rPr lang="en-US" sz="1800" b="0" kern="120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</a:p>
                    <a:p>
                      <a:r>
                        <a:rPr lang="en-US" sz="1800" b="0" kern="120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</a:t>
                      </a:r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Approximately 1,844,800 m</a:t>
                      </a:r>
                      <a:r>
                        <a:rPr lang="en-US" sz="1800" b="0" kern="1200" baseline="300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  <a:endParaRPr lang="th-TH" sz="18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475674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Location</a:t>
                      </a:r>
                      <a:endParaRPr lang="th-TH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254 </a:t>
                      </a:r>
                      <a:r>
                        <a:rPr lang="en-US" sz="1800" b="0" kern="12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Phayathai</a:t>
                      </a:r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Road, </a:t>
                      </a:r>
                      <a:r>
                        <a:rPr lang="en-US" sz="1800" b="0" kern="12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Pathumwan</a:t>
                      </a:r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, Bangkok, Thailand</a:t>
                      </a:r>
                      <a:endParaRPr lang="th-TH" sz="18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1172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Vision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2012-2017</a:t>
                      </a:r>
                      <a:endParaRPr lang="th-TH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Chulalongkorn</a:t>
                      </a:r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University is Thailand’s source of knowledge and reference, a guiding light of wisdom for sustainable development.</a:t>
                      </a:r>
                      <a:endParaRPr lang="th-TH" sz="18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475674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CU President</a:t>
                      </a:r>
                      <a:endParaRPr lang="th-TH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Professor </a:t>
                      </a:r>
                      <a:r>
                        <a:rPr lang="en-US" sz="1800" b="0" kern="12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Pirom</a:t>
                      </a:r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lang="en-US" sz="1800" b="0" kern="1200" dirty="0" err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Kamolratanakul</a:t>
                      </a:r>
                      <a:r>
                        <a:rPr lang="en-US" sz="1800" b="0" kern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,M.D.</a:t>
                      </a:r>
                      <a:endParaRPr lang="th-TH" sz="18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80" y="3366150"/>
            <a:ext cx="208829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CU Map</a:t>
            </a:r>
            <a:endParaRPr lang="th-TH" dirty="0"/>
          </a:p>
        </p:txBody>
      </p:sp>
      <p:pic>
        <p:nvPicPr>
          <p:cNvPr id="4" name="Picture 4" descr="02_AW_map_CU_in-May final_c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660" y="1697009"/>
            <a:ext cx="6975442" cy="4828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Students</a:t>
            </a:r>
            <a:endParaRPr lang="th-TH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716020" y="2708900"/>
          <a:ext cx="4176580" cy="2612318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2735336"/>
                <a:gridCol w="1441244"/>
              </a:tblGrid>
              <a:tr h="46281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Bachelor’s Degree 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26,305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  <a:tr h="42859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  <a:tr h="40603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Master’s Degree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10,092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  <a:tr h="502811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Higher Graduate Diploma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628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  <a:tr h="40603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Doctoral Degree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2,674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  <a:tr h="40603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Total of Students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39,750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179390" y="2564879"/>
          <a:ext cx="4392610" cy="3172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6714049" y="6165380"/>
            <a:ext cx="20345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*Information as of 2013</a:t>
            </a:r>
            <a:endParaRPr lang="th-TH" sz="1400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Number of Personnel</a:t>
            </a:r>
            <a:endParaRPr lang="th-TH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323410" y="2780910"/>
          <a:ext cx="4248590" cy="3168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44010" y="3140960"/>
          <a:ext cx="4176580" cy="1512210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2735336"/>
                <a:gridCol w="1441244"/>
              </a:tblGrid>
              <a:tr h="5040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Academic Staffs</a:t>
                      </a:r>
                      <a:endParaRPr lang="en-US" sz="1600" b="1" i="0" u="none" strike="noStrike" dirty="0">
                        <a:solidFill>
                          <a:srgbClr val="333333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2,856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</a:tr>
              <a:tr h="5040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Other Staffs</a:t>
                      </a:r>
                      <a:endParaRPr lang="en-US" sz="1600" b="1" i="0" u="none" strike="noStrike">
                        <a:solidFill>
                          <a:srgbClr val="333333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5,156</a:t>
                      </a:r>
                      <a:endParaRPr lang="th-TH" sz="1600" b="1" i="0" u="none" strike="noStrike">
                        <a:solidFill>
                          <a:srgbClr val="333333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</a:tr>
              <a:tr h="5040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Total of Personnel 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8,012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714049" y="6165380"/>
            <a:ext cx="20345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*Information as of 2013</a:t>
            </a:r>
            <a:endParaRPr lang="th-TH" sz="1400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Colorful Bangkok</a:t>
            </a:r>
            <a:endParaRPr lang="th-TH" dirty="0"/>
          </a:p>
        </p:txBody>
      </p:sp>
      <p:pic>
        <p:nvPicPr>
          <p:cNvPr id="4" name="Picture 3" descr="MB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90" y="4509150"/>
            <a:ext cx="3275820" cy="2183880"/>
          </a:xfrm>
          <a:prstGeom prst="rect">
            <a:avLst/>
          </a:prstGeom>
        </p:spPr>
      </p:pic>
      <p:pic>
        <p:nvPicPr>
          <p:cNvPr id="5" name="Picture 4" descr="Meg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0" y="4509150"/>
            <a:ext cx="3275820" cy="2183880"/>
          </a:xfrm>
          <a:prstGeom prst="rect">
            <a:avLst/>
          </a:prstGeom>
        </p:spPr>
      </p:pic>
      <p:pic>
        <p:nvPicPr>
          <p:cNvPr id="6" name="Picture 5" descr="watpo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520" y="2325270"/>
            <a:ext cx="3275820" cy="2183880"/>
          </a:xfrm>
          <a:prstGeom prst="rect">
            <a:avLst/>
          </a:prstGeom>
        </p:spPr>
      </p:pic>
      <p:pic>
        <p:nvPicPr>
          <p:cNvPr id="7" name="Picture 6" descr="Hu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28740" y="2325270"/>
            <a:ext cx="3275820" cy="21838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Chulalongkorn</a:t>
            </a:r>
            <a:r>
              <a:rPr lang="en-US" dirty="0" smtClean="0"/>
              <a:t> University Campus</a:t>
            </a:r>
            <a:endParaRPr lang="th-TH" dirty="0"/>
          </a:p>
        </p:txBody>
      </p:sp>
      <p:pic>
        <p:nvPicPr>
          <p:cNvPr id="1026" name="Picture 2" descr="Z:\CICC\Nim\Gallery CU pic\รูปจุฬาฯ\ศูนย์กีฬา\as a logo\Building_03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50" y="4509150"/>
            <a:ext cx="3168440" cy="2112293"/>
          </a:xfrm>
          <a:prstGeom prst="rect">
            <a:avLst/>
          </a:prstGeom>
          <a:noFill/>
        </p:spPr>
      </p:pic>
      <p:pic>
        <p:nvPicPr>
          <p:cNvPr id="1027" name="Picture 3" descr="Z:\CICC\Nim\Gallery CU pic\รูปจุฬาฯ\Building around CU\as a logo\Building_04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510" y="2385794"/>
            <a:ext cx="3168440" cy="2112293"/>
          </a:xfrm>
          <a:prstGeom prst="rect">
            <a:avLst/>
          </a:prstGeom>
          <a:noFill/>
        </p:spPr>
      </p:pic>
      <p:pic>
        <p:nvPicPr>
          <p:cNvPr id="1028" name="Picture 4" descr="Z:\CICC\Nim\Gallery CU pic\รูปจุฬาฯ\Building around CU\as a logo\Building_03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80" y="2420860"/>
            <a:ext cx="3168440" cy="2112293"/>
          </a:xfrm>
          <a:prstGeom prst="rect">
            <a:avLst/>
          </a:prstGeom>
          <a:noFill/>
        </p:spPr>
      </p:pic>
      <p:pic>
        <p:nvPicPr>
          <p:cNvPr id="1031" name="Picture 7" descr="Z:\CICC\Nim\Gallery CU pic\รูปจุฬาฯ\Halal Science Center\as a logo\IMG_57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420" y="4509150"/>
            <a:ext cx="3168440" cy="21122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121</Words>
  <Application>Microsoft Office PowerPoint</Application>
  <PresentationFormat>On-screen Show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CU at A Glance</vt:lpstr>
      <vt:lpstr>CU Map</vt:lpstr>
      <vt:lpstr>Number of Students</vt:lpstr>
      <vt:lpstr>Number of Personnel</vt:lpstr>
      <vt:lpstr>Colorful Bangkok</vt:lpstr>
      <vt:lpstr>Chulalongkorn University Campus</vt:lpstr>
      <vt:lpstr>Contact Information</vt:lpstr>
    </vt:vector>
  </TitlesOfParts>
  <Company>iLLUSiON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CasperX</dc:creator>
  <cp:lastModifiedBy>CasperX</cp:lastModifiedBy>
  <cp:revision>9</cp:revision>
  <dcterms:created xsi:type="dcterms:W3CDTF">2014-08-26T10:51:17Z</dcterms:created>
  <dcterms:modified xsi:type="dcterms:W3CDTF">2014-09-11T06:49:20Z</dcterms:modified>
</cp:coreProperties>
</file>